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5"/>
  </p:notesMasterIdLst>
  <p:sldIdLst>
    <p:sldId id="256" r:id="rId2"/>
    <p:sldId id="258" r:id="rId3"/>
    <p:sldId id="261" r:id="rId4"/>
    <p:sldId id="274" r:id="rId5"/>
    <p:sldId id="309" r:id="rId6"/>
    <p:sldId id="310" r:id="rId7"/>
    <p:sldId id="264" r:id="rId8"/>
    <p:sldId id="312" r:id="rId9"/>
    <p:sldId id="313" r:id="rId10"/>
    <p:sldId id="315" r:id="rId11"/>
    <p:sldId id="316" r:id="rId12"/>
    <p:sldId id="318" r:id="rId13"/>
    <p:sldId id="319" r:id="rId14"/>
    <p:sldId id="321" r:id="rId15"/>
    <p:sldId id="322" r:id="rId16"/>
    <p:sldId id="323" r:id="rId17"/>
    <p:sldId id="344" r:id="rId18"/>
    <p:sldId id="324" r:id="rId19"/>
    <p:sldId id="326" r:id="rId20"/>
    <p:sldId id="325" r:id="rId21"/>
    <p:sldId id="327" r:id="rId22"/>
    <p:sldId id="328" r:id="rId23"/>
    <p:sldId id="329" r:id="rId24"/>
    <p:sldId id="330" r:id="rId25"/>
    <p:sldId id="356" r:id="rId26"/>
    <p:sldId id="332" r:id="rId27"/>
    <p:sldId id="333" r:id="rId28"/>
    <p:sldId id="334" r:id="rId29"/>
    <p:sldId id="353" r:id="rId30"/>
    <p:sldId id="340" r:id="rId31"/>
    <p:sldId id="336" r:id="rId32"/>
    <p:sldId id="342" r:id="rId33"/>
    <p:sldId id="337" r:id="rId34"/>
    <p:sldId id="338" r:id="rId35"/>
    <p:sldId id="343" r:id="rId36"/>
    <p:sldId id="341" r:id="rId37"/>
    <p:sldId id="349" r:id="rId38"/>
    <p:sldId id="346" r:id="rId39"/>
    <p:sldId id="348" r:id="rId40"/>
    <p:sldId id="347" r:id="rId41"/>
    <p:sldId id="345" r:id="rId42"/>
    <p:sldId id="354" r:id="rId43"/>
    <p:sldId id="355" r:id="rId44"/>
  </p:sldIdLst>
  <p:sldSz cx="9144000" cy="5143500" type="screen16x9"/>
  <p:notesSz cx="6858000" cy="9144000"/>
  <p:embeddedFontLst>
    <p:embeddedFont>
      <p:font typeface="Anaheim" panose="02000503000000000000" pitchFamily="2" charset="77"/>
      <p:regular r:id="rId46"/>
    </p:embeddedFont>
    <p:embeddedFont>
      <p:font typeface="Bebas Neue" panose="020B0606020202050201" pitchFamily="34" charset="77"/>
      <p:regular r:id="rId47"/>
    </p:embeddedFont>
    <p:embeddedFont>
      <p:font typeface="Franklin Gothic Book" panose="020B0503020102020204" pitchFamily="34" charset="0"/>
      <p:regular r:id="rId48"/>
      <p:italic r:id="rId49"/>
    </p:embeddedFont>
    <p:embeddedFont>
      <p:font typeface="Montserrat" pitchFamily="2" charset="77"/>
      <p:regular r:id="rId50"/>
      <p:bold r:id="rId51"/>
      <p:italic r:id="rId52"/>
      <p:boldItalic r:id="rId53"/>
    </p:embeddedFont>
    <p:embeddedFont>
      <p:font typeface="Montserrat Black" panose="020F0502020204030204" pitchFamily="34" charset="0"/>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2780A8-9D6B-F045-97CD-318293F63E02}" v="6" dt="2023-12-05T14:17:24.759"/>
  </p1510:revLst>
</p1510:revInfo>
</file>

<file path=ppt/tableStyles.xml><?xml version="1.0" encoding="utf-8"?>
<a:tblStyleLst xmlns:a="http://schemas.openxmlformats.org/drawingml/2006/main" def="{2931CDBA-9EDF-4B75-95EE-EC6ECF978459}">
  <a:tblStyle styleId="{2931CDBA-9EDF-4B75-95EE-EC6ECF9784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7"/>
    <p:restoredTop sz="95077"/>
  </p:normalViewPr>
  <p:slideViewPr>
    <p:cSldViewPr snapToGrid="0">
      <p:cViewPr varScale="1">
        <p:scale>
          <a:sx n="151" d="100"/>
          <a:sy n="151" d="100"/>
        </p:scale>
        <p:origin x="216"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126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111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163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424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566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184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9612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2826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193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Classifying prostate tissue as tumor or non-tumor without any labeled training data.</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https://</a:t>
            </a:r>
            <a:r>
              <a:rPr lang="en-US" dirty="0" err="1"/>
              <a:t>www.wouterbulten.nl</a:t>
            </a:r>
            <a:r>
              <a:rPr lang="en-US" dirty="0"/>
              <a:t>/posts/unsupervised-cancer-detection-using-deep-learning-adversarial-autoencoders/</a:t>
            </a:r>
          </a:p>
          <a:p>
            <a:pPr marL="0" lvl="0" indent="0" algn="l" rtl="0">
              <a:spcBef>
                <a:spcPts val="0"/>
              </a:spcBef>
              <a:spcAft>
                <a:spcPts val="0"/>
              </a:spcAft>
              <a:buNone/>
            </a:pPr>
            <a:r>
              <a:rPr lang="en-US" dirty="0"/>
              <a:t>We propose an unsupervised method using self-clustering convolutional adversarial autoencoders to classify prostate tissue as tumor or non-tumor without any labeled training data.</a:t>
            </a:r>
          </a:p>
          <a:p>
            <a:pPr marL="0" lvl="0" indent="0" algn="l" rtl="0">
              <a:spcBef>
                <a:spcPts val="0"/>
              </a:spcBef>
              <a:spcAft>
                <a:spcPts val="0"/>
              </a:spcAft>
              <a:buNone/>
            </a:pPr>
            <a:r>
              <a:rPr lang="en-US" dirty="0"/>
              <a:t>Image: Overview of the clustering adversarial autoencoder (CAAE). By reconstructing an IHC patch from a H&amp;E patch through a style vector, z, and a cluster vector, y, the network learns to cluster prostate tissue. This antibody-driven feature learning forces the network to learn more relevant encodings.</a:t>
            </a:r>
            <a:endParaRPr dirty="0"/>
          </a:p>
        </p:txBody>
      </p:sp>
    </p:spTree>
    <p:extLst>
      <p:ext uri="{BB962C8B-B14F-4D97-AF65-F5344CB8AC3E}">
        <p14:creationId xmlns:p14="http://schemas.microsoft.com/office/powerpoint/2010/main" val="2398691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14d33840f0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14d33840f0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Image: Denoising performance of CNN DAE on combined dataset,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top row shows real images,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second row is noisier version with minimal noise,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third row is denoising result of NL means,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fourth rows shows results of median filter,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fifth row is results of using smaller dataset (300 training samples) with CNN DAE,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sixth row is the results of CNN DAE on larger combined dataset.</a:t>
            </a:r>
          </a:p>
          <a:p>
            <a:pPr marL="158750" indent="0">
              <a:buNone/>
            </a:pPr>
            <a:endParaRPr lang="en-US" dirty="0"/>
          </a:p>
          <a:p>
            <a:pPr marL="158750" indent="0">
              <a:buNone/>
            </a:pPr>
            <a:r>
              <a:rPr lang="en-US" dirty="0"/>
              <a:t>Non-local means is an algorithm in image processing for image denoising. </a:t>
            </a:r>
          </a:p>
          <a:p>
            <a:pPr marL="158750" indent="0">
              <a:buNone/>
            </a:pPr>
            <a:endParaRPr lang="en-US" dirty="0"/>
          </a:p>
          <a:p>
            <a:pPr marL="158750" indent="0">
              <a:buNone/>
            </a:pPr>
            <a:r>
              <a:rPr lang="en-US" dirty="0"/>
              <a:t>---</a:t>
            </a:r>
          </a:p>
          <a:p>
            <a:pPr marL="158750" indent="0">
              <a:buNone/>
            </a:pPr>
            <a:r>
              <a:rPr lang="en-US" dirty="0"/>
              <a:t>https://</a:t>
            </a:r>
            <a:r>
              <a:rPr lang="en-US" dirty="0" err="1"/>
              <a:t>ieeexplore.ieee.org</a:t>
            </a:r>
            <a:r>
              <a:rPr lang="en-US" dirty="0"/>
              <a:t>/document/7836672: </a:t>
            </a:r>
          </a:p>
          <a:p>
            <a:pPr marL="158750" indent="0">
              <a:buNone/>
            </a:pPr>
            <a:r>
              <a:rPr lang="en-US" dirty="0"/>
              <a:t>Image denoising is an important pre-processing step in medical image analysis. In this paper, we show that using a small sample size, denoising autoencoders constructed using convolutional layers can be used for efficient denoising of medical images. Heterogeneous images can be combined to boost sample size for increased denoising performance. Simplest of networks can reconstruct images with corruption levels so high that noise and signal are not differentiable to human eye.</a:t>
            </a:r>
          </a:p>
        </p:txBody>
      </p:sp>
    </p:spTree>
    <p:extLst>
      <p:ext uri="{BB962C8B-B14F-4D97-AF65-F5344CB8AC3E}">
        <p14:creationId xmlns:p14="http://schemas.microsoft.com/office/powerpoint/2010/main" val="538466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595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Because neural networks are capable of learning nonlinear relationships, these autoencoders can be thought of as a more powerful (nonlinear) generalization of Principal Component Analysis (PCA).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6484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(Image A) Top to bottom: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Random samples of curves from the test data set.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Reconstructions produced by the six-dimensional deep autoencoder.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Reconstructions by “logistic PCA” (8) using six components.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Reconstructions by logistic PCA and standard PCA using 18 components.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(Image B) Top to bottom: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 random test image from each class.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Reconstructions by the 30-dimensional autoencoder.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Reconstructions by 30-dimensional logistic PCA and standard PCA.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(Image C) Top to bottom: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Random samples from the test data set.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Reconstructions by the 30-dimensional autoencoder.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Reconstructions by 30-dimensional PCA.</a:t>
            </a:r>
            <a:endParaRPr dirty="0"/>
          </a:p>
        </p:txBody>
      </p:sp>
    </p:spTree>
    <p:extLst>
      <p:ext uri="{BB962C8B-B14F-4D97-AF65-F5344CB8AC3E}">
        <p14:creationId xmlns:p14="http://schemas.microsoft.com/office/powerpoint/2010/main" val="2255031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color images.</a:t>
            </a:r>
            <a:endParaRPr dirty="0"/>
          </a:p>
        </p:txBody>
      </p:sp>
    </p:spTree>
    <p:extLst>
      <p:ext uri="{BB962C8B-B14F-4D97-AF65-F5344CB8AC3E}">
        <p14:creationId xmlns:p14="http://schemas.microsoft.com/office/powerpoint/2010/main" val="3031839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 automate the process and to generate results that can fool the human eye is the goal of this project.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839823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3827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7472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2463678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A loss function measures the difference between the predicted output of a model and the actual output, while an optimizer adjusts the model's parameters to minimize the loss function.</a:t>
            </a:r>
          </a:p>
          <a:p>
            <a:pPr marL="158750" indent="0">
              <a:buNone/>
            </a:pPr>
            <a:endParaRPr lang="en-US" dirty="0"/>
          </a:p>
        </p:txBody>
      </p:sp>
    </p:spTree>
    <p:extLst>
      <p:ext uri="{BB962C8B-B14F-4D97-AF65-F5344CB8AC3E}">
        <p14:creationId xmlns:p14="http://schemas.microsoft.com/office/powerpoint/2010/main" val="1674313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U-Net layout uses previously calculated outputs of the encoder as inputs in the following parts of the decoder. In this way, we make sure the network does not lose any important information</a:t>
            </a:r>
            <a:r>
              <a:rPr lang="en-US"/>
              <a:t>. </a:t>
            </a:r>
            <a:endParaRPr lang="en-US" dirty="0"/>
          </a:p>
        </p:txBody>
      </p:sp>
    </p:spTree>
    <p:extLst>
      <p:ext uri="{BB962C8B-B14F-4D97-AF65-F5344CB8AC3E}">
        <p14:creationId xmlns:p14="http://schemas.microsoft.com/office/powerpoint/2010/main" val="2670147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1734a882cf6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1734a882cf6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Learning rate of 0.001</a:t>
            </a:r>
          </a:p>
          <a:p>
            <a:pPr marL="0" lvl="0" indent="0" algn="l" rtl="0">
              <a:spcBef>
                <a:spcPts val="0"/>
              </a:spcBef>
              <a:spcAft>
                <a:spcPts val="0"/>
              </a:spcAft>
              <a:buNone/>
            </a:pPr>
            <a:r>
              <a:rPr lang="en-US" dirty="0">
                <a:solidFill>
                  <a:srgbClr val="EB5757"/>
                </a:solidFill>
                <a:effectLst/>
                <a:latin typeface="Arial" panose="020B0604020202020204" pitchFamily="34" charset="0"/>
              </a:rPr>
              <a:t>Training on around 10000 images.</a:t>
            </a:r>
          </a:p>
          <a:p>
            <a:pPr marL="0" lvl="0" indent="0" algn="l" rtl="0">
              <a:spcBef>
                <a:spcPts val="0"/>
              </a:spcBef>
              <a:spcAft>
                <a:spcPts val="0"/>
              </a:spcAft>
              <a:buNone/>
            </a:pPr>
            <a:r>
              <a:rPr lang="en-US" dirty="0">
                <a:solidFill>
                  <a:srgbClr val="EB5757"/>
                </a:solidFill>
                <a:effectLst/>
                <a:latin typeface="Arial" panose="020B0604020202020204" pitchFamily="34" charset="0"/>
              </a:rPr>
              <a:t>Training time around 1 day.</a:t>
            </a:r>
            <a:endParaRPr lang="en-US" dirty="0"/>
          </a:p>
        </p:txBody>
      </p:sp>
    </p:spTree>
    <p:extLst>
      <p:ext uri="{BB962C8B-B14F-4D97-AF65-F5344CB8AC3E}">
        <p14:creationId xmlns:p14="http://schemas.microsoft.com/office/powerpoint/2010/main" val="2783537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83519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1734a882cf6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1734a882cf6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New learning rates of 0.001 &amp; 0.01</a:t>
            </a:r>
          </a:p>
          <a:p>
            <a:pPr marL="0" lvl="0" indent="0" algn="l" rtl="0">
              <a:spcBef>
                <a:spcPts val="0"/>
              </a:spcBef>
              <a:spcAft>
                <a:spcPts val="0"/>
              </a:spcAft>
              <a:buNone/>
            </a:pPr>
            <a:r>
              <a:rPr lang="en-US" dirty="0">
                <a:solidFill>
                  <a:srgbClr val="EB5757"/>
                </a:solidFill>
                <a:effectLst/>
                <a:latin typeface="Arial" panose="020B0604020202020204" pitchFamily="34" charset="0"/>
              </a:rPr>
              <a:t>Training on 28411 images.</a:t>
            </a:r>
          </a:p>
          <a:p>
            <a:pPr marL="0" lvl="0" indent="0" algn="l" rtl="0">
              <a:spcBef>
                <a:spcPts val="0"/>
              </a:spcBef>
              <a:spcAft>
                <a:spcPts val="0"/>
              </a:spcAft>
              <a:buNone/>
            </a:pPr>
            <a:endParaRPr lang="en-US" dirty="0">
              <a:solidFill>
                <a:srgbClr val="EB5757"/>
              </a:solidFill>
              <a:effectLst/>
              <a:latin typeface="Arial" panose="020B0604020202020204" pitchFamily="34" charset="0"/>
            </a:endParaRPr>
          </a:p>
          <a:p>
            <a:pPr marL="0" lvl="0" indent="0" algn="l" rtl="0">
              <a:spcBef>
                <a:spcPts val="0"/>
              </a:spcBef>
              <a:spcAft>
                <a:spcPts val="0"/>
              </a:spcAft>
              <a:buNone/>
            </a:pPr>
            <a:r>
              <a:rPr lang="en-US" dirty="0">
                <a:solidFill>
                  <a:srgbClr val="EB5757"/>
                </a:solidFill>
                <a:effectLst/>
                <a:latin typeface="Arial" panose="020B0604020202020204" pitchFamily="34" charset="0"/>
              </a:rPr>
              <a:t>Training and testing time for 0.001_new: around 46 hours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EB5757"/>
                </a:solidFill>
                <a:effectLst/>
                <a:latin typeface="Arial" panose="020B0604020202020204" pitchFamily="34" charset="0"/>
              </a:rPr>
              <a:t>Training and testing time for 0.01: around 26 hours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75699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1734a882cf6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1734a882cf6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Same as previous, but with the old 0.001 learning rate removed.</a:t>
            </a:r>
            <a:endParaRPr dirty="0"/>
          </a:p>
        </p:txBody>
      </p:sp>
    </p:spTree>
    <p:extLst>
      <p:ext uri="{BB962C8B-B14F-4D97-AF65-F5344CB8AC3E}">
        <p14:creationId xmlns:p14="http://schemas.microsoft.com/office/powerpoint/2010/main" val="3370557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0682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414988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166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5618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413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832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536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960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color images.</a:t>
            </a:r>
            <a:endParaRPr dirty="0"/>
          </a:p>
        </p:txBody>
      </p:sp>
    </p:spTree>
    <p:extLst>
      <p:ext uri="{BB962C8B-B14F-4D97-AF65-F5344CB8AC3E}">
        <p14:creationId xmlns:p14="http://schemas.microsoft.com/office/powerpoint/2010/main" val="3532103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8693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71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Unstructured data is data where individual data points do not carry any meaning when taken in isolation. When unstructured data is generated, there is no explicit relationship between the data points and their location in the content data layout.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63321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Translation invariance example: a human face looks the same regardless of its positioning on an image (i.e. top, right, bottom, left).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9245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details when mentioning </a:t>
            </a:r>
            <a:r>
              <a:rPr lang="en-US" i="1" dirty="0"/>
              <a:t>pooling</a:t>
            </a:r>
            <a:endParaRPr i="1" dirty="0"/>
          </a:p>
        </p:txBody>
      </p:sp>
    </p:spTree>
    <p:extLst>
      <p:ext uri="{BB962C8B-B14F-4D97-AF65-F5344CB8AC3E}">
        <p14:creationId xmlns:p14="http://schemas.microsoft.com/office/powerpoint/2010/main" val="297460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723"/>
        <p:cNvGrpSpPr/>
        <p:nvPr/>
      </p:nvGrpSpPr>
      <p:grpSpPr>
        <a:xfrm>
          <a:off x="0" y="0"/>
          <a:ext cx="0" cy="0"/>
          <a:chOff x="0" y="0"/>
          <a:chExt cx="0" cy="0"/>
        </a:xfrm>
      </p:grpSpPr>
      <p:sp>
        <p:nvSpPr>
          <p:cNvPr id="724" name="Google Shape;724;p19"/>
          <p:cNvSpPr txBox="1">
            <a:spLocks noGrp="1"/>
          </p:cNvSpPr>
          <p:nvPr>
            <p:ph type="title"/>
          </p:nvPr>
        </p:nvSpPr>
        <p:spPr>
          <a:xfrm>
            <a:off x="5026800" y="2001148"/>
            <a:ext cx="3157500" cy="57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5" name="Google Shape;725;p19"/>
          <p:cNvSpPr txBox="1">
            <a:spLocks noGrp="1"/>
          </p:cNvSpPr>
          <p:nvPr>
            <p:ph type="subTitle" idx="1"/>
          </p:nvPr>
        </p:nvSpPr>
        <p:spPr>
          <a:xfrm>
            <a:off x="5027025" y="2577134"/>
            <a:ext cx="31575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26" name="Google Shape;726;p19"/>
          <p:cNvGrpSpPr/>
          <p:nvPr/>
        </p:nvGrpSpPr>
        <p:grpSpPr>
          <a:xfrm>
            <a:off x="6950792" y="-147006"/>
            <a:ext cx="2532725" cy="1881750"/>
            <a:chOff x="7221517" y="-507956"/>
            <a:chExt cx="2532725" cy="1881750"/>
          </a:xfrm>
        </p:grpSpPr>
        <p:sp>
          <p:nvSpPr>
            <p:cNvPr id="727" name="Google Shape;727;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19"/>
          <p:cNvGrpSpPr/>
          <p:nvPr/>
        </p:nvGrpSpPr>
        <p:grpSpPr>
          <a:xfrm>
            <a:off x="6399342" y="3763244"/>
            <a:ext cx="2532725" cy="1881750"/>
            <a:chOff x="7221517" y="-507956"/>
            <a:chExt cx="2532725" cy="1881750"/>
          </a:xfrm>
        </p:grpSpPr>
        <p:sp>
          <p:nvSpPr>
            <p:cNvPr id="738" name="Google Shape;738;p19"/>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9"/>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9"/>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9"/>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9"/>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9"/>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00"/>
        <p:cNvGrpSpPr/>
        <p:nvPr/>
      </p:nvGrpSpPr>
      <p:grpSpPr>
        <a:xfrm>
          <a:off x="0" y="0"/>
          <a:ext cx="0" cy="0"/>
          <a:chOff x="0" y="0"/>
          <a:chExt cx="0" cy="0"/>
        </a:xfrm>
      </p:grpSpPr>
      <p:sp>
        <p:nvSpPr>
          <p:cNvPr id="1001" name="Google Shape;1001;p29"/>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2" name="Google Shape;1002;p29"/>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3" name="Google Shape;1003;p29"/>
          <p:cNvSpPr txBox="1"/>
          <p:nvPr/>
        </p:nvSpPr>
        <p:spPr>
          <a:xfrm>
            <a:off x="1691450" y="3611950"/>
            <a:ext cx="5760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 </a:t>
            </a:r>
            <a:endParaRPr sz="1200" b="1">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5" name="Google Shape;1045;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Google Shape;1081;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9" name="Google Shape;1089;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7"/>
        <p:cNvGrpSpPr/>
        <p:nvPr/>
      </p:nvGrpSpPr>
      <p:grpSpPr>
        <a:xfrm>
          <a:off x="0" y="0"/>
          <a:ext cx="0" cy="0"/>
          <a:chOff x="0" y="0"/>
          <a:chExt cx="0" cy="0"/>
        </a:xfrm>
      </p:grpSpPr>
      <p:sp>
        <p:nvSpPr>
          <p:cNvPr id="428" name="Google Shape;428;p10"/>
          <p:cNvSpPr>
            <a:spLocks noGrp="1"/>
          </p:cNvSpPr>
          <p:nvPr>
            <p:ph type="pic" idx="2"/>
          </p:nvPr>
        </p:nvSpPr>
        <p:spPr>
          <a:xfrm>
            <a:off x="0" y="0"/>
            <a:ext cx="9144000" cy="5143500"/>
          </a:xfrm>
          <a:prstGeom prst="rect">
            <a:avLst/>
          </a:prstGeom>
          <a:noFill/>
          <a:ln>
            <a:noFill/>
          </a:ln>
        </p:spPr>
      </p:sp>
      <p:sp>
        <p:nvSpPr>
          <p:cNvPr id="429" name="Google Shape;429;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430" name="Google Shape;430;p10"/>
          <p:cNvGrpSpPr/>
          <p:nvPr/>
        </p:nvGrpSpPr>
        <p:grpSpPr>
          <a:xfrm rot="10800000">
            <a:off x="6825617" y="-226461"/>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5" name="Google Shape;645;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6" name="Google Shape;646;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47"/>
        <p:cNvGrpSpPr/>
        <p:nvPr/>
      </p:nvGrpSpPr>
      <p:grpSpPr>
        <a:xfrm>
          <a:off x="0" y="0"/>
          <a:ext cx="0" cy="0"/>
          <a:chOff x="0" y="0"/>
          <a:chExt cx="0" cy="0"/>
        </a:xfrm>
      </p:grpSpPr>
      <p:sp>
        <p:nvSpPr>
          <p:cNvPr id="648" name="Google Shape;648;p16"/>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9" name="Google Shape;649;p16"/>
          <p:cNvSpPr txBox="1">
            <a:spLocks noGrp="1"/>
          </p:cNvSpPr>
          <p:nvPr>
            <p:ph type="subTitle" idx="1"/>
          </p:nvPr>
        </p:nvSpPr>
        <p:spPr>
          <a:xfrm>
            <a:off x="720000" y="1448250"/>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 id="2147483658" r:id="rId6"/>
    <p:sldLayoutId id="2147483659" r:id="rId7"/>
    <p:sldLayoutId id="2147483661" r:id="rId8"/>
    <p:sldLayoutId id="2147483662" r:id="rId9"/>
    <p:sldLayoutId id="2147483665" r:id="rId10"/>
    <p:sldLayoutId id="2147483669" r:id="rId11"/>
    <p:sldLayoutId id="2147483675"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5.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40.gif"/><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hyperlink" Target="http://www.jeremyjordan.me/autoencoders/" TargetMode="External"/><Relationship Id="rId7" Type="http://schemas.openxmlformats.org/officeDocument/2006/relationships/hyperlink" Target="http://www.science.org/doi/10.1126/science.1127647"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hyperlink" Target="http://www.towardsdatascience.com/anomaly-detection-with-autoencoder-b4cdce4866a6" TargetMode="External"/><Relationship Id="rId5" Type="http://schemas.openxmlformats.org/officeDocument/2006/relationships/hyperlink" Target="https://www.wouterbulten.nl/posts/unsupervised-cancer-detection-using-deep-learning-adversarial-autoencoders/" TargetMode="External"/><Relationship Id="rId4" Type="http://schemas.openxmlformats.org/officeDocument/2006/relationships/hyperlink" Target="http://www.medium.com/mlearning-ai/building-an-image-colorization-neural-network-part-1-generative-models-and-autoencoders-d68f5769d48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hyperlink" Target="http://www.github.com/arthurmeyer/Saliency_Detection_Convolutional_Autoencoder" TargetMode="External"/><Relationship Id="rId3" Type="http://schemas.openxmlformats.org/officeDocument/2006/relationships/hyperlink" Target="http://www.intellipaat.com/blog/tutorial/artificial-intelligence-tutorial/convolution-neural-network/" TargetMode="External"/><Relationship Id="rId7" Type="http://schemas.openxmlformats.org/officeDocument/2006/relationships/hyperlink" Target="http://www.github.com/vdumoulin/conv_arithmetic/tree/master/gif"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www.pub.towardsai.net/introduction-to-pooling-layers-in-cnn-dafe61eabe34" TargetMode="External"/><Relationship Id="rId5" Type="http://schemas.openxmlformats.org/officeDocument/2006/relationships/hyperlink" Target="http://www.towardsdatascience.com/intuitively-understanding-convolutions-for-deep-learning-1f6f42faee1" TargetMode="External"/><Relationship Id="rId10" Type="http://schemas.openxmlformats.org/officeDocument/2006/relationships/hyperlink" Target="https://images.app.goo.gl/jtFvCod4FXQGVXy36" TargetMode="External"/><Relationship Id="rId4" Type="http://schemas.openxmlformats.org/officeDocument/2006/relationships/hyperlink" Target="http://www.blog.paperspace.com/pooling-and-translation-invariance-in-convolutional-neural-networks/" TargetMode="External"/><Relationship Id="rId9" Type="http://schemas.openxmlformats.org/officeDocument/2006/relationships/hyperlink" Target="http://www.github.com/PacktPublishing/Advanced-Deep-Learning-with-Keras/tree/master/chapter3-autoencoder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slide" Target="slide2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35"/>
          <p:cNvGrpSpPr/>
          <p:nvPr/>
        </p:nvGrpSpPr>
        <p:grpSpPr>
          <a:xfrm>
            <a:off x="5419450" y="391880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35"/>
          <p:cNvGrpSpPr/>
          <p:nvPr/>
        </p:nvGrpSpPr>
        <p:grpSpPr>
          <a:xfrm>
            <a:off x="4400275" y="699350"/>
            <a:ext cx="76825" cy="76800"/>
            <a:chOff x="3104875" y="1099400"/>
            <a:chExt cx="76825" cy="76800"/>
          </a:xfrm>
        </p:grpSpPr>
        <p:sp>
          <p:nvSpPr>
            <p:cNvPr id="1248" name="Google Shape;1248;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50" name="Google Shape;1250;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1" name="Google Shape;1251;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5200" dirty="0">
                <a:latin typeface="Montserrat Black"/>
                <a:ea typeface="Montserrat Black"/>
                <a:cs typeface="Montserrat Black"/>
                <a:sym typeface="Montserrat Black"/>
              </a:rPr>
              <a:t>CONVOLUTIONAL AUTOENCODERS</a:t>
            </a:r>
            <a:endParaRPr sz="5200" dirty="0">
              <a:solidFill>
                <a:schemeClr val="dk2"/>
              </a:solidFill>
              <a:latin typeface="Montserrat Black"/>
              <a:ea typeface="Montserrat Black"/>
              <a:cs typeface="Montserrat Black"/>
              <a:sym typeface="Montserrat Black"/>
            </a:endParaRPr>
          </a:p>
        </p:txBody>
      </p:sp>
      <p:sp>
        <p:nvSpPr>
          <p:cNvPr id="1252" name="Google Shape;1252;p35"/>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t>
            </a:r>
            <a:r>
              <a:rPr lang="en-US" dirty="0" err="1"/>
              <a:t>i</a:t>
            </a:r>
            <a:r>
              <a:rPr lang="en" dirty="0"/>
              <a:t>tin Gupta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7" name="Google Shape;1527;p44"/>
          <p:cNvSpPr txBox="1">
            <a:spLocks noGrp="1"/>
          </p:cNvSpPr>
          <p:nvPr>
            <p:ph type="subTitle" idx="7"/>
          </p:nvPr>
        </p:nvSpPr>
        <p:spPr>
          <a:xfrm>
            <a:off x="747685" y="2335346"/>
            <a:ext cx="25950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Stride</a:t>
            </a:r>
            <a:endParaRPr dirty="0"/>
          </a:p>
        </p:txBody>
      </p:sp>
      <p:sp>
        <p:nvSpPr>
          <p:cNvPr id="1528" name="Google Shape;1528;p44"/>
          <p:cNvSpPr txBox="1">
            <a:spLocks noGrp="1"/>
          </p:cNvSpPr>
          <p:nvPr>
            <p:ph type="subTitle" idx="6"/>
          </p:nvPr>
        </p:nvSpPr>
        <p:spPr>
          <a:xfrm>
            <a:off x="747685" y="2916764"/>
            <a:ext cx="25950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Pooling</a:t>
            </a:r>
            <a:endParaRPr dirty="0"/>
          </a:p>
        </p:txBody>
      </p:sp>
      <p:sp>
        <p:nvSpPr>
          <p:cNvPr id="1529" name="Google Shape;1529;p44"/>
          <p:cNvSpPr txBox="1">
            <a:spLocks noGrp="1"/>
          </p:cNvSpPr>
          <p:nvPr>
            <p:ph type="subTitle" idx="5"/>
          </p:nvPr>
        </p:nvSpPr>
        <p:spPr>
          <a:xfrm>
            <a:off x="747685" y="1758409"/>
            <a:ext cx="25950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Padding</a:t>
            </a:r>
            <a:endParaRPr dirty="0"/>
          </a:p>
        </p:txBody>
      </p:sp>
      <p:sp>
        <p:nvSpPr>
          <p:cNvPr id="1534" name="Google Shape;1534;p44"/>
          <p:cNvSpPr txBox="1">
            <a:spLocks noGrp="1"/>
          </p:cNvSpPr>
          <p:nvPr>
            <p:ph type="subTitle" idx="8"/>
          </p:nvPr>
        </p:nvSpPr>
        <p:spPr>
          <a:xfrm>
            <a:off x="747685" y="3498182"/>
            <a:ext cx="25950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Dilation</a:t>
            </a:r>
            <a:endParaRPr dirty="0"/>
          </a:p>
        </p:txBody>
      </p:sp>
      <p:pic>
        <p:nvPicPr>
          <p:cNvPr id="1544" name="Google Shape;1544;p44"/>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sp>
        <p:nvSpPr>
          <p:cNvPr id="7" name="Google Shape;1873;p53">
            <a:extLst>
              <a:ext uri="{FF2B5EF4-FFF2-40B4-BE49-F238E27FC236}">
                <a16:creationId xmlns:a16="http://schemas.microsoft.com/office/drawing/2014/main" id="{78183917-6DF2-95C4-AED2-CFA613463E5C}"/>
              </a:ext>
            </a:extLst>
          </p:cNvPr>
          <p:cNvSpPr txBox="1">
            <a:spLocks/>
          </p:cNvSpPr>
          <p:nvPr/>
        </p:nvSpPr>
        <p:spPr>
          <a:xfrm>
            <a:off x="540618" y="253641"/>
            <a:ext cx="8215075" cy="11116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000"/>
              <a:buFont typeface="Anaheim"/>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9pPr>
          </a:lstStyle>
          <a:p>
            <a:pPr marL="139700" indent="0" algn="ctr">
              <a:lnSpc>
                <a:spcPct val="150000"/>
              </a:lnSpc>
              <a:buFont typeface="Anaheim"/>
              <a:buNone/>
            </a:pPr>
            <a:r>
              <a:rPr lang="en-US" dirty="0"/>
              <a:t>Kernels can be applied to an input in 4 different ways. These are 4 parameters that affect the convolution process.</a:t>
            </a:r>
          </a:p>
        </p:txBody>
      </p:sp>
      <p:pic>
        <p:nvPicPr>
          <p:cNvPr id="16" name="Picture 15">
            <a:extLst>
              <a:ext uri="{FF2B5EF4-FFF2-40B4-BE49-F238E27FC236}">
                <a16:creationId xmlns:a16="http://schemas.microsoft.com/office/drawing/2014/main" id="{D1F83214-3712-C616-5996-050492E2C2C9}"/>
              </a:ext>
            </a:extLst>
          </p:cNvPr>
          <p:cNvPicPr>
            <a:picLocks noChangeAspect="1"/>
          </p:cNvPicPr>
          <p:nvPr/>
        </p:nvPicPr>
        <p:blipFill>
          <a:blip r:embed="rId4"/>
          <a:srcRect/>
          <a:stretch/>
        </p:blipFill>
        <p:spPr>
          <a:xfrm>
            <a:off x="3716322" y="1987009"/>
            <a:ext cx="5148860" cy="1737740"/>
          </a:xfrm>
          <a:prstGeom prst="rect">
            <a:avLst/>
          </a:prstGeom>
          <a:effectLst>
            <a:softEdge rad="63500"/>
          </a:effectLst>
        </p:spPr>
      </p:pic>
    </p:spTree>
    <p:extLst>
      <p:ext uri="{BB962C8B-B14F-4D97-AF65-F5344CB8AC3E}">
        <p14:creationId xmlns:p14="http://schemas.microsoft.com/office/powerpoint/2010/main" val="136594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4094587" y="543955"/>
            <a:ext cx="1920000" cy="1842726"/>
          </a:xfrm>
          <a:prstGeom prst="rect">
            <a:avLst/>
          </a:prstGeom>
          <a:noFill/>
          <a:ln>
            <a:noFill/>
          </a:ln>
        </p:spPr>
      </p:pic>
      <p:sp>
        <p:nvSpPr>
          <p:cNvPr id="1642" name="Google Shape;1642;p48"/>
          <p:cNvSpPr txBox="1">
            <a:spLocks noGrp="1"/>
          </p:cNvSpPr>
          <p:nvPr>
            <p:ph type="title"/>
          </p:nvPr>
        </p:nvSpPr>
        <p:spPr>
          <a:xfrm>
            <a:off x="720000" y="354116"/>
            <a:ext cx="3594000" cy="604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Padding</a:t>
            </a:r>
            <a:endParaRPr dirty="0"/>
          </a:p>
        </p:txBody>
      </p:sp>
      <p:sp>
        <p:nvSpPr>
          <p:cNvPr id="1643" name="Google Shape;1643;p48"/>
          <p:cNvSpPr txBox="1">
            <a:spLocks noGrp="1"/>
          </p:cNvSpPr>
          <p:nvPr>
            <p:ph type="subTitle" idx="1"/>
          </p:nvPr>
        </p:nvSpPr>
        <p:spPr>
          <a:xfrm>
            <a:off x="720000" y="1418938"/>
            <a:ext cx="3594000" cy="28419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Padding adds extra pixels around the boundary (usually containing zeros).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using padding, we can better control the output resolution, because the kernels will pay more attention to the edges of the image (since they will be at the center).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 sense, padding helps preserve the input resolution.</a:t>
            </a:r>
            <a:endParaRPr dirty="0"/>
          </a:p>
        </p:txBody>
      </p:sp>
      <p:pic>
        <p:nvPicPr>
          <p:cNvPr id="1644" name="Google Shape;1644;p48"/>
          <p:cNvPicPr preferRelativeResize="0">
            <a:picLocks noGrp="1"/>
          </p:cNvPicPr>
          <p:nvPr>
            <p:ph type="pic" idx="2"/>
          </p:nvPr>
        </p:nvPicPr>
        <p:blipFill>
          <a:blip r:embed="rId4"/>
          <a:srcRect t="565" b="565"/>
          <a:stretch/>
        </p:blipFill>
        <p:spPr>
          <a:xfrm>
            <a:off x="5554232" y="1243137"/>
            <a:ext cx="2496825" cy="2657225"/>
          </a:xfrm>
          <a:prstGeom prst="roundRect">
            <a:avLst>
              <a:gd name="adj" fmla="val 16667"/>
            </a:avLst>
          </a:prstGeom>
        </p:spPr>
      </p:pic>
      <p:pic>
        <p:nvPicPr>
          <p:cNvPr id="1654" name="Google Shape;1654;p48"/>
          <p:cNvPicPr preferRelativeResize="0"/>
          <p:nvPr/>
        </p:nvPicPr>
        <p:blipFill rotWithShape="1">
          <a:blip r:embed="rId5">
            <a:alphaModFix/>
          </a:blip>
          <a:srcRect l="22009" r="18455"/>
          <a:stretch/>
        </p:blipFill>
        <p:spPr>
          <a:xfrm rot="1203247">
            <a:off x="7724304" y="483170"/>
            <a:ext cx="903665" cy="853810"/>
          </a:xfrm>
          <a:prstGeom prst="rect">
            <a:avLst/>
          </a:prstGeom>
          <a:noFill/>
          <a:ln>
            <a:noFill/>
          </a:ln>
        </p:spPr>
      </p:pic>
      <p:sp>
        <p:nvSpPr>
          <p:cNvPr id="3" name="TextBox 2">
            <a:extLst>
              <a:ext uri="{FF2B5EF4-FFF2-40B4-BE49-F238E27FC236}">
                <a16:creationId xmlns:a16="http://schemas.microsoft.com/office/drawing/2014/main" id="{29233901-AB7C-F514-56C5-E203C038D099}"/>
              </a:ext>
            </a:extLst>
          </p:cNvPr>
          <p:cNvSpPr txBox="1"/>
          <p:nvPr/>
        </p:nvSpPr>
        <p:spPr>
          <a:xfrm>
            <a:off x="6429785" y="3900362"/>
            <a:ext cx="745717" cy="246221"/>
          </a:xfrm>
          <a:prstGeom prst="rect">
            <a:avLst/>
          </a:prstGeom>
          <a:noFill/>
        </p:spPr>
        <p:txBody>
          <a:bodyPr wrap="none" rtlCol="0">
            <a:spAutoFit/>
          </a:bodyPr>
          <a:lstStyle/>
          <a:p>
            <a:r>
              <a:rPr lang="en-US" sz="1000" i="1" dirty="0">
                <a:solidFill>
                  <a:schemeClr val="dk1"/>
                </a:solidFill>
                <a:latin typeface="Montserrat"/>
                <a:sym typeface="Montserrat"/>
              </a:rPr>
              <a:t>Padding</a:t>
            </a:r>
          </a:p>
        </p:txBody>
      </p:sp>
    </p:spTree>
    <p:extLst>
      <p:ext uri="{BB962C8B-B14F-4D97-AF65-F5344CB8AC3E}">
        <p14:creationId xmlns:p14="http://schemas.microsoft.com/office/powerpoint/2010/main" val="3038247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4094587" y="543955"/>
            <a:ext cx="1920000" cy="1842726"/>
          </a:xfrm>
          <a:prstGeom prst="rect">
            <a:avLst/>
          </a:prstGeom>
          <a:noFill/>
          <a:ln>
            <a:noFill/>
          </a:ln>
        </p:spPr>
      </p:pic>
      <p:sp>
        <p:nvSpPr>
          <p:cNvPr id="1642" name="Google Shape;1642;p48"/>
          <p:cNvSpPr txBox="1">
            <a:spLocks noGrp="1"/>
          </p:cNvSpPr>
          <p:nvPr>
            <p:ph type="title"/>
          </p:nvPr>
        </p:nvSpPr>
        <p:spPr>
          <a:xfrm>
            <a:off x="720000" y="354116"/>
            <a:ext cx="3594000" cy="604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Strides</a:t>
            </a:r>
            <a:endParaRPr dirty="0"/>
          </a:p>
        </p:txBody>
      </p:sp>
      <p:sp>
        <p:nvSpPr>
          <p:cNvPr id="1643" name="Google Shape;1643;p48"/>
          <p:cNvSpPr txBox="1">
            <a:spLocks noGrp="1"/>
          </p:cNvSpPr>
          <p:nvPr>
            <p:ph type="subTitle" idx="1"/>
          </p:nvPr>
        </p:nvSpPr>
        <p:spPr>
          <a:xfrm>
            <a:off x="720000" y="1418938"/>
            <a:ext cx="3594000" cy="28419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stride handles the step size of the receptive field when applying convolution.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stride of 1 means the receptive field will be moving 1 step at a time, while a stride of 2 indicates a 2-step movement over the input.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Strides assist to reduce the spatial resolution for better processing.</a:t>
            </a:r>
          </a:p>
        </p:txBody>
      </p:sp>
      <p:pic>
        <p:nvPicPr>
          <p:cNvPr id="1644" name="Google Shape;1644;p48"/>
          <p:cNvPicPr preferRelativeResize="0">
            <a:picLocks noGrp="1"/>
          </p:cNvPicPr>
          <p:nvPr>
            <p:ph type="pic" idx="2"/>
          </p:nvPr>
        </p:nvPicPr>
        <p:blipFill>
          <a:blip r:embed="rId4"/>
          <a:srcRect l="3977" r="3977"/>
          <a:stretch/>
        </p:blipFill>
        <p:spPr>
          <a:xfrm>
            <a:off x="5634340" y="1243137"/>
            <a:ext cx="2496825" cy="2657225"/>
          </a:xfrm>
          <a:prstGeom prst="roundRect">
            <a:avLst>
              <a:gd name="adj" fmla="val 16667"/>
            </a:avLst>
          </a:prstGeom>
        </p:spPr>
      </p:pic>
      <p:pic>
        <p:nvPicPr>
          <p:cNvPr id="1654" name="Google Shape;1654;p48"/>
          <p:cNvPicPr preferRelativeResize="0"/>
          <p:nvPr/>
        </p:nvPicPr>
        <p:blipFill rotWithShape="1">
          <a:blip r:embed="rId5">
            <a:alphaModFix/>
          </a:blip>
          <a:srcRect l="22009" r="18455"/>
          <a:stretch/>
        </p:blipFill>
        <p:spPr>
          <a:xfrm rot="1203247">
            <a:off x="7724304" y="483170"/>
            <a:ext cx="903665" cy="853810"/>
          </a:xfrm>
          <a:prstGeom prst="rect">
            <a:avLst/>
          </a:prstGeom>
          <a:noFill/>
          <a:ln>
            <a:noFill/>
          </a:ln>
        </p:spPr>
      </p:pic>
      <p:sp>
        <p:nvSpPr>
          <p:cNvPr id="2" name="TextBox 1">
            <a:extLst>
              <a:ext uri="{FF2B5EF4-FFF2-40B4-BE49-F238E27FC236}">
                <a16:creationId xmlns:a16="http://schemas.microsoft.com/office/drawing/2014/main" id="{5CE827EF-E65B-687C-534E-2D787CDE9C5E}"/>
              </a:ext>
            </a:extLst>
          </p:cNvPr>
          <p:cNvSpPr txBox="1"/>
          <p:nvPr/>
        </p:nvSpPr>
        <p:spPr>
          <a:xfrm>
            <a:off x="6138798" y="3900362"/>
            <a:ext cx="1487908" cy="246221"/>
          </a:xfrm>
          <a:prstGeom prst="rect">
            <a:avLst/>
          </a:prstGeom>
          <a:noFill/>
        </p:spPr>
        <p:txBody>
          <a:bodyPr wrap="none" rtlCol="0">
            <a:spAutoFit/>
          </a:bodyPr>
          <a:lstStyle/>
          <a:p>
            <a:r>
              <a:rPr lang="en-US" sz="1000" i="1" dirty="0">
                <a:solidFill>
                  <a:schemeClr val="dk1"/>
                </a:solidFill>
                <a:latin typeface="Montserrat"/>
                <a:sym typeface="Montserrat"/>
              </a:rPr>
              <a:t>Stride 2 Convolution</a:t>
            </a:r>
          </a:p>
        </p:txBody>
      </p:sp>
    </p:spTree>
    <p:extLst>
      <p:ext uri="{BB962C8B-B14F-4D97-AF65-F5344CB8AC3E}">
        <p14:creationId xmlns:p14="http://schemas.microsoft.com/office/powerpoint/2010/main" val="357793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4094587" y="543955"/>
            <a:ext cx="1920000" cy="1842726"/>
          </a:xfrm>
          <a:prstGeom prst="rect">
            <a:avLst/>
          </a:prstGeom>
          <a:noFill/>
          <a:ln>
            <a:noFill/>
          </a:ln>
        </p:spPr>
      </p:pic>
      <p:sp>
        <p:nvSpPr>
          <p:cNvPr id="1642" name="Google Shape;1642;p48"/>
          <p:cNvSpPr txBox="1">
            <a:spLocks noGrp="1"/>
          </p:cNvSpPr>
          <p:nvPr>
            <p:ph type="title"/>
          </p:nvPr>
        </p:nvSpPr>
        <p:spPr>
          <a:xfrm>
            <a:off x="720000" y="354116"/>
            <a:ext cx="3594000" cy="604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Pooling</a:t>
            </a:r>
            <a:endParaRPr dirty="0"/>
          </a:p>
        </p:txBody>
      </p:sp>
      <p:sp>
        <p:nvSpPr>
          <p:cNvPr id="1643" name="Google Shape;1643;p48"/>
          <p:cNvSpPr txBox="1">
            <a:spLocks noGrp="1"/>
          </p:cNvSpPr>
          <p:nvPr>
            <p:ph type="subTitle" idx="1"/>
          </p:nvPr>
        </p:nvSpPr>
        <p:spPr>
          <a:xfrm>
            <a:off x="720000" y="1418938"/>
            <a:ext cx="3594000" cy="28419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Convolutional layers produce location-dependent feature maps, making the CNN sensitive to shifts in object positions.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Pooling layers provide "Translational Invariance," making the CNN invariant to small translations in the input.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Max pooling highlights prominent features, while average pooling smoothens the image while retaining essential features.</a:t>
            </a:r>
          </a:p>
        </p:txBody>
      </p:sp>
      <p:pic>
        <p:nvPicPr>
          <p:cNvPr id="1644" name="Google Shape;1644;p48"/>
          <p:cNvPicPr preferRelativeResize="0">
            <a:picLocks noGrp="1"/>
          </p:cNvPicPr>
          <p:nvPr>
            <p:ph type="pic" idx="2"/>
          </p:nvPr>
        </p:nvPicPr>
        <p:blipFill rotWithShape="1">
          <a:blip r:embed="rId4"/>
          <a:srcRect l="164" r="86"/>
          <a:stretch/>
        </p:blipFill>
        <p:spPr>
          <a:xfrm>
            <a:off x="4572191" y="1418938"/>
            <a:ext cx="4233078" cy="3134227"/>
          </a:xfrm>
          <a:prstGeom prst="rect">
            <a:avLst/>
          </a:prstGeom>
          <a:ln>
            <a:noFill/>
          </a:ln>
          <a:effectLst>
            <a:outerShdw blurRad="292100" dist="139700" dir="2700000" algn="tl" rotWithShape="0">
              <a:srgbClr val="333333">
                <a:alpha val="65000"/>
              </a:srgbClr>
            </a:outerShdw>
            <a:softEdge rad="63500"/>
          </a:effectLst>
        </p:spPr>
      </p:pic>
      <p:pic>
        <p:nvPicPr>
          <p:cNvPr id="1654" name="Google Shape;1654;p48"/>
          <p:cNvPicPr preferRelativeResize="0"/>
          <p:nvPr/>
        </p:nvPicPr>
        <p:blipFill rotWithShape="1">
          <a:blip r:embed="rId5">
            <a:alphaModFix/>
          </a:blip>
          <a:srcRect l="22009" r="18455"/>
          <a:stretch/>
        </p:blipFill>
        <p:spPr>
          <a:xfrm rot="1203247">
            <a:off x="7724304" y="483170"/>
            <a:ext cx="903665" cy="853810"/>
          </a:xfrm>
          <a:prstGeom prst="rect">
            <a:avLst/>
          </a:prstGeom>
          <a:noFill/>
          <a:ln>
            <a:noFill/>
          </a:ln>
        </p:spPr>
      </p:pic>
    </p:spTree>
    <p:extLst>
      <p:ext uri="{BB962C8B-B14F-4D97-AF65-F5344CB8AC3E}">
        <p14:creationId xmlns:p14="http://schemas.microsoft.com/office/powerpoint/2010/main" val="163162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4094587" y="543955"/>
            <a:ext cx="1920000" cy="1842726"/>
          </a:xfrm>
          <a:prstGeom prst="rect">
            <a:avLst/>
          </a:prstGeom>
          <a:noFill/>
          <a:ln>
            <a:noFill/>
          </a:ln>
        </p:spPr>
      </p:pic>
      <p:sp>
        <p:nvSpPr>
          <p:cNvPr id="1642" name="Google Shape;1642;p48"/>
          <p:cNvSpPr txBox="1">
            <a:spLocks noGrp="1"/>
          </p:cNvSpPr>
          <p:nvPr>
            <p:ph type="title"/>
          </p:nvPr>
        </p:nvSpPr>
        <p:spPr>
          <a:xfrm>
            <a:off x="720000" y="354116"/>
            <a:ext cx="3594000" cy="604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Dilation</a:t>
            </a:r>
            <a:endParaRPr dirty="0"/>
          </a:p>
        </p:txBody>
      </p:sp>
      <p:sp>
        <p:nvSpPr>
          <p:cNvPr id="1643" name="Google Shape;1643;p48"/>
          <p:cNvSpPr txBox="1">
            <a:spLocks noGrp="1"/>
          </p:cNvSpPr>
          <p:nvPr>
            <p:ph type="subTitle" idx="1"/>
          </p:nvPr>
        </p:nvSpPr>
        <p:spPr>
          <a:xfrm>
            <a:off x="720000" y="1418938"/>
            <a:ext cx="3594000" cy="28419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dilation handles the expansion of the receptive field.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dilation of 1 means that a 3x3 receptive field will remain 3x3, while a dilation of 2 means that the same field will be transformed into a 5x5 field, since it was expanded by adding “holes” between the weights. </a:t>
            </a:r>
          </a:p>
        </p:txBody>
      </p:sp>
      <p:pic>
        <p:nvPicPr>
          <p:cNvPr id="1644" name="Google Shape;1644;p48"/>
          <p:cNvPicPr preferRelativeResize="0">
            <a:picLocks noGrp="1"/>
          </p:cNvPicPr>
          <p:nvPr>
            <p:ph type="pic" idx="2"/>
          </p:nvPr>
        </p:nvPicPr>
        <p:blipFill>
          <a:blip r:embed="rId4"/>
          <a:srcRect l="4683" r="4683"/>
          <a:stretch/>
        </p:blipFill>
        <p:spPr>
          <a:xfrm>
            <a:off x="5561536" y="1243137"/>
            <a:ext cx="2496825" cy="2657225"/>
          </a:xfrm>
          <a:prstGeom prst="roundRect">
            <a:avLst>
              <a:gd name="adj" fmla="val 16667"/>
            </a:avLst>
          </a:prstGeom>
        </p:spPr>
      </p:pic>
      <p:pic>
        <p:nvPicPr>
          <p:cNvPr id="1654" name="Google Shape;1654;p48"/>
          <p:cNvPicPr preferRelativeResize="0"/>
          <p:nvPr/>
        </p:nvPicPr>
        <p:blipFill rotWithShape="1">
          <a:blip r:embed="rId5">
            <a:alphaModFix/>
          </a:blip>
          <a:srcRect l="22009" r="18455"/>
          <a:stretch/>
        </p:blipFill>
        <p:spPr>
          <a:xfrm rot="1203247">
            <a:off x="7724304" y="483170"/>
            <a:ext cx="903665" cy="853810"/>
          </a:xfrm>
          <a:prstGeom prst="rect">
            <a:avLst/>
          </a:prstGeom>
          <a:noFill/>
          <a:ln>
            <a:noFill/>
          </a:ln>
        </p:spPr>
      </p:pic>
      <p:sp>
        <p:nvSpPr>
          <p:cNvPr id="2" name="TextBox 1">
            <a:extLst>
              <a:ext uri="{FF2B5EF4-FFF2-40B4-BE49-F238E27FC236}">
                <a16:creationId xmlns:a16="http://schemas.microsoft.com/office/drawing/2014/main" id="{5CE827EF-E65B-687C-534E-2D787CDE9C5E}"/>
              </a:ext>
            </a:extLst>
          </p:cNvPr>
          <p:cNvSpPr txBox="1"/>
          <p:nvPr/>
        </p:nvSpPr>
        <p:spPr>
          <a:xfrm>
            <a:off x="6328085" y="3900362"/>
            <a:ext cx="963725" cy="246221"/>
          </a:xfrm>
          <a:prstGeom prst="rect">
            <a:avLst/>
          </a:prstGeom>
          <a:noFill/>
        </p:spPr>
        <p:txBody>
          <a:bodyPr wrap="none" rtlCol="0">
            <a:spAutoFit/>
          </a:bodyPr>
          <a:lstStyle/>
          <a:p>
            <a:r>
              <a:rPr lang="en-US" sz="1000" i="1" dirty="0">
                <a:solidFill>
                  <a:schemeClr val="dk1"/>
                </a:solidFill>
                <a:latin typeface="Montserrat"/>
                <a:sym typeface="Montserrat"/>
              </a:rPr>
              <a:t>Dilation of 2</a:t>
            </a:r>
          </a:p>
        </p:txBody>
      </p:sp>
    </p:spTree>
    <p:extLst>
      <p:ext uri="{BB962C8B-B14F-4D97-AF65-F5344CB8AC3E}">
        <p14:creationId xmlns:p14="http://schemas.microsoft.com/office/powerpoint/2010/main" val="4153651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119986" cy="14524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Combining Autoencoders &amp; CNNs</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483412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pic>
        <p:nvPicPr>
          <p:cNvPr id="1883" name="Google Shape;1883;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87" name="Google Shape;1887;p53"/>
          <p:cNvPicPr preferRelativeResize="0"/>
          <p:nvPr/>
        </p:nvPicPr>
        <p:blipFill rotWithShape="1">
          <a:blip r:embed="rId4">
            <a:alphaModFix/>
          </a:blip>
          <a:srcRect l="25537" t="7152" r="23467" b="5838"/>
          <a:stretch/>
        </p:blipFill>
        <p:spPr>
          <a:xfrm>
            <a:off x="1388818" y="2785671"/>
            <a:ext cx="1671077" cy="1603800"/>
          </a:xfrm>
          <a:prstGeom prst="rect">
            <a:avLst/>
          </a:prstGeom>
          <a:noFill/>
          <a:ln>
            <a:noFill/>
          </a:ln>
        </p:spPr>
      </p:pic>
      <p:sp>
        <p:nvSpPr>
          <p:cNvPr id="4" name="TextBox 3">
            <a:extLst>
              <a:ext uri="{FF2B5EF4-FFF2-40B4-BE49-F238E27FC236}">
                <a16:creationId xmlns:a16="http://schemas.microsoft.com/office/drawing/2014/main" id="{5385457D-35C3-D9A2-968D-3AC526D3E5EA}"/>
              </a:ext>
            </a:extLst>
          </p:cNvPr>
          <p:cNvSpPr txBox="1"/>
          <p:nvPr/>
        </p:nvSpPr>
        <p:spPr>
          <a:xfrm>
            <a:off x="4572000" y="809675"/>
            <a:ext cx="4466400" cy="954107"/>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1600"/>
              </a:spcBef>
              <a:spcAft>
                <a:spcPts val="0"/>
              </a:spcAft>
              <a:buClr>
                <a:srgbClr val="AE77D6"/>
              </a:buClr>
              <a:buSzPts val="1400"/>
              <a:buFont typeface="Montserrat"/>
              <a:buChar char="◆"/>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As for the decoding portion of the autoencoder, we need transposed convolutions which are the exact opposite of convolutions.</a:t>
            </a:r>
          </a:p>
        </p:txBody>
      </p:sp>
      <p:sp>
        <p:nvSpPr>
          <p:cNvPr id="9" name="TextBox 8">
            <a:extLst>
              <a:ext uri="{FF2B5EF4-FFF2-40B4-BE49-F238E27FC236}">
                <a16:creationId xmlns:a16="http://schemas.microsoft.com/office/drawing/2014/main" id="{1B91BA2C-8981-98B1-F178-2E2541E89921}"/>
              </a:ext>
            </a:extLst>
          </p:cNvPr>
          <p:cNvSpPr txBox="1"/>
          <p:nvPr/>
        </p:nvSpPr>
        <p:spPr>
          <a:xfrm>
            <a:off x="713091" y="2214760"/>
            <a:ext cx="7996708" cy="307777"/>
          </a:xfrm>
          <a:prstGeom prst="rect">
            <a:avLst/>
          </a:prstGeom>
          <a:noFill/>
        </p:spPr>
        <p:txBody>
          <a:bodyPr wrap="square">
            <a:spAutoFit/>
          </a:bodyPr>
          <a:lstStyle/>
          <a:p>
            <a:pPr marL="139700" marR="0" lvl="0" algn="ctr" defTabSz="914400" rtl="0" eaLnBrk="1" fontAlgn="auto" latinLnBrk="0" hangingPunct="1">
              <a:lnSpc>
                <a:spcPct val="100000"/>
              </a:lnSpc>
              <a:spcBef>
                <a:spcPts val="1600"/>
              </a:spcBef>
              <a:spcAft>
                <a:spcPts val="0"/>
              </a:spcAft>
              <a:buClr>
                <a:srgbClr val="AE77D6"/>
              </a:buClr>
              <a:buSzPts val="1400"/>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A convolutional layer decreases the resolution, while a transposed one increases it.</a:t>
            </a:r>
          </a:p>
        </p:txBody>
      </p:sp>
      <p:pic>
        <p:nvPicPr>
          <p:cNvPr id="17" name="Picture 16">
            <a:extLst>
              <a:ext uri="{FF2B5EF4-FFF2-40B4-BE49-F238E27FC236}">
                <a16:creationId xmlns:a16="http://schemas.microsoft.com/office/drawing/2014/main" id="{D2D4D528-E8E1-83F8-54C5-BE641B5D1B96}"/>
              </a:ext>
            </a:extLst>
          </p:cNvPr>
          <p:cNvPicPr>
            <a:picLocks noChangeAspect="1"/>
          </p:cNvPicPr>
          <p:nvPr/>
        </p:nvPicPr>
        <p:blipFill>
          <a:blip r:embed="rId5"/>
          <a:srcRect/>
          <a:stretch/>
        </p:blipFill>
        <p:spPr>
          <a:xfrm>
            <a:off x="2224357" y="2881982"/>
            <a:ext cx="4984358" cy="2020954"/>
          </a:xfrm>
          <a:prstGeom prst="rect">
            <a:avLst/>
          </a:prstGeom>
          <a:effectLst>
            <a:softEdge rad="31750"/>
          </a:effectLst>
        </p:spPr>
      </p:pic>
      <p:sp>
        <p:nvSpPr>
          <p:cNvPr id="5" name="TextBox 4">
            <a:extLst>
              <a:ext uri="{FF2B5EF4-FFF2-40B4-BE49-F238E27FC236}">
                <a16:creationId xmlns:a16="http://schemas.microsoft.com/office/drawing/2014/main" id="{C3AC6FDD-65C8-E49B-CF5B-BBDD57B1BA07}"/>
              </a:ext>
            </a:extLst>
          </p:cNvPr>
          <p:cNvSpPr txBox="1"/>
          <p:nvPr/>
        </p:nvSpPr>
        <p:spPr>
          <a:xfrm>
            <a:off x="355600" y="809675"/>
            <a:ext cx="4466400" cy="738664"/>
          </a:xfrm>
          <a:prstGeom prst="rect">
            <a:avLst/>
          </a:prstGeom>
          <a:noFill/>
        </p:spPr>
        <p:txBody>
          <a:bodyPr wrap="square">
            <a:spAutoFit/>
          </a:bodyPr>
          <a:lstStyle/>
          <a:p>
            <a:pPr marL="457200" indent="-317500">
              <a:spcBef>
                <a:spcPts val="1600"/>
              </a:spcBef>
              <a:buClr>
                <a:srgbClr val="AE77D6"/>
              </a:buClr>
              <a:buSzPts val="1400"/>
              <a:buFont typeface="Montserrat"/>
              <a:buChar char="◆"/>
              <a:defRPr/>
            </a:pPr>
            <a:r>
              <a:rPr lang="en-US" dirty="0">
                <a:solidFill>
                  <a:srgbClr val="FFFFFF"/>
                </a:solidFill>
                <a:latin typeface="Montserrat"/>
              </a:rPr>
              <a:t>To combine convolutional layers in an autoencoders, we can replace the encoding portion with a normal CNN.</a:t>
            </a:r>
          </a:p>
        </p:txBody>
      </p:sp>
    </p:spTree>
    <p:extLst>
      <p:ext uri="{BB962C8B-B14F-4D97-AF65-F5344CB8AC3E}">
        <p14:creationId xmlns:p14="http://schemas.microsoft.com/office/powerpoint/2010/main" val="1404668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9" name="TextBox 8">
            <a:extLst>
              <a:ext uri="{FF2B5EF4-FFF2-40B4-BE49-F238E27FC236}">
                <a16:creationId xmlns:a16="http://schemas.microsoft.com/office/drawing/2014/main" id="{1B91BA2C-8981-98B1-F178-2E2541E89921}"/>
              </a:ext>
            </a:extLst>
          </p:cNvPr>
          <p:cNvSpPr txBox="1"/>
          <p:nvPr/>
        </p:nvSpPr>
        <p:spPr>
          <a:xfrm>
            <a:off x="573646" y="381296"/>
            <a:ext cx="7996708" cy="307777"/>
          </a:xfrm>
          <a:prstGeom prst="rect">
            <a:avLst/>
          </a:prstGeom>
          <a:noFill/>
        </p:spPr>
        <p:txBody>
          <a:bodyPr wrap="square">
            <a:spAutoFit/>
          </a:bodyPr>
          <a:lstStyle/>
          <a:p>
            <a:pPr marL="139700" marR="0" lvl="0" algn="ctr" defTabSz="914400" rtl="0" eaLnBrk="1" fontAlgn="auto" latinLnBrk="0" hangingPunct="1">
              <a:lnSpc>
                <a:spcPct val="100000"/>
              </a:lnSpc>
              <a:spcBef>
                <a:spcPts val="1600"/>
              </a:spcBef>
              <a:spcAft>
                <a:spcPts val="0"/>
              </a:spcAft>
              <a:buClr>
                <a:srgbClr val="AE77D6"/>
              </a:buClr>
              <a:buSzPts val="1400"/>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An example of strides and their transposed version</a:t>
            </a:r>
          </a:p>
        </p:txBody>
      </p:sp>
      <p:pic>
        <p:nvPicPr>
          <p:cNvPr id="2" name="Google Shape;1644;p48">
            <a:extLst>
              <a:ext uri="{FF2B5EF4-FFF2-40B4-BE49-F238E27FC236}">
                <a16:creationId xmlns:a16="http://schemas.microsoft.com/office/drawing/2014/main" id="{D40BD018-5FB4-19A6-2834-EE992058B27F}"/>
              </a:ext>
            </a:extLst>
          </p:cNvPr>
          <p:cNvPicPr preferRelativeResize="0">
            <a:picLocks/>
          </p:cNvPicPr>
          <p:nvPr/>
        </p:nvPicPr>
        <p:blipFill>
          <a:blip r:embed="rId3"/>
          <a:srcRect l="3977" r="3977"/>
          <a:stretch/>
        </p:blipFill>
        <p:spPr>
          <a:xfrm>
            <a:off x="867952" y="1386744"/>
            <a:ext cx="2565171" cy="2712912"/>
          </a:xfrm>
          <a:prstGeom prst="roundRect">
            <a:avLst>
              <a:gd name="adj" fmla="val 16667"/>
            </a:avLst>
          </a:prstGeom>
        </p:spPr>
      </p:pic>
      <p:sp>
        <p:nvSpPr>
          <p:cNvPr id="3" name="TextBox 2">
            <a:extLst>
              <a:ext uri="{FF2B5EF4-FFF2-40B4-BE49-F238E27FC236}">
                <a16:creationId xmlns:a16="http://schemas.microsoft.com/office/drawing/2014/main" id="{909C4B40-041D-C81F-26DC-59042131FFC5}"/>
              </a:ext>
            </a:extLst>
          </p:cNvPr>
          <p:cNvSpPr txBox="1"/>
          <p:nvPr/>
        </p:nvSpPr>
        <p:spPr>
          <a:xfrm>
            <a:off x="1400027" y="4094495"/>
            <a:ext cx="1528637" cy="251381"/>
          </a:xfrm>
          <a:prstGeom prst="rect">
            <a:avLst/>
          </a:prstGeom>
          <a:noFill/>
        </p:spPr>
        <p:txBody>
          <a:bodyPr wrap="square" rtlCol="0">
            <a:spAutoFit/>
          </a:bodyPr>
          <a:lstStyle/>
          <a:p>
            <a:r>
              <a:rPr lang="en-US" sz="1000" i="1" dirty="0">
                <a:solidFill>
                  <a:schemeClr val="dk1"/>
                </a:solidFill>
                <a:latin typeface="Montserrat"/>
                <a:sym typeface="Montserrat"/>
              </a:rPr>
              <a:t>Stride 2 Convolution</a:t>
            </a:r>
          </a:p>
        </p:txBody>
      </p:sp>
      <p:pic>
        <p:nvPicPr>
          <p:cNvPr id="6" name="Google Shape;1644;p48">
            <a:extLst>
              <a:ext uri="{FF2B5EF4-FFF2-40B4-BE49-F238E27FC236}">
                <a16:creationId xmlns:a16="http://schemas.microsoft.com/office/drawing/2014/main" id="{863F65E4-D3D5-80F8-A20C-83F4C86EBC6C}"/>
              </a:ext>
            </a:extLst>
          </p:cNvPr>
          <p:cNvPicPr preferRelativeResize="0">
            <a:picLocks/>
          </p:cNvPicPr>
          <p:nvPr/>
        </p:nvPicPr>
        <p:blipFill>
          <a:blip r:embed="rId4"/>
          <a:srcRect t="3480" b="3480"/>
          <a:stretch/>
        </p:blipFill>
        <p:spPr>
          <a:xfrm>
            <a:off x="5462891" y="1386744"/>
            <a:ext cx="2565171" cy="2712912"/>
          </a:xfrm>
          <a:prstGeom prst="roundRect">
            <a:avLst>
              <a:gd name="adj" fmla="val 16667"/>
            </a:avLst>
          </a:prstGeom>
        </p:spPr>
      </p:pic>
      <p:sp>
        <p:nvSpPr>
          <p:cNvPr id="7" name="TextBox 6">
            <a:extLst>
              <a:ext uri="{FF2B5EF4-FFF2-40B4-BE49-F238E27FC236}">
                <a16:creationId xmlns:a16="http://schemas.microsoft.com/office/drawing/2014/main" id="{43FEA54C-60F5-CDB7-6F52-B3FDA1AA694B}"/>
              </a:ext>
            </a:extLst>
          </p:cNvPr>
          <p:cNvSpPr txBox="1"/>
          <p:nvPr/>
        </p:nvSpPr>
        <p:spPr>
          <a:xfrm>
            <a:off x="5710878" y="4094495"/>
            <a:ext cx="2317184" cy="246221"/>
          </a:xfrm>
          <a:prstGeom prst="rect">
            <a:avLst/>
          </a:prstGeom>
          <a:noFill/>
        </p:spPr>
        <p:txBody>
          <a:bodyPr wrap="square" rtlCol="0">
            <a:spAutoFit/>
          </a:bodyPr>
          <a:lstStyle/>
          <a:p>
            <a:r>
              <a:rPr lang="en-US" sz="1000" i="1" dirty="0">
                <a:solidFill>
                  <a:schemeClr val="dk1"/>
                </a:solidFill>
                <a:latin typeface="Montserrat"/>
                <a:sym typeface="Montserrat"/>
              </a:rPr>
              <a:t>Stride 2 Convolution Transposed</a:t>
            </a:r>
          </a:p>
        </p:txBody>
      </p:sp>
    </p:spTree>
    <p:extLst>
      <p:ext uri="{BB962C8B-B14F-4D97-AF65-F5344CB8AC3E}">
        <p14:creationId xmlns:p14="http://schemas.microsoft.com/office/powerpoint/2010/main" val="1180924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53425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119986" cy="8986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Real-World Use Cases</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408183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pic>
        <p:nvPicPr>
          <p:cNvPr id="1937" name="Google Shape;1937;p56"/>
          <p:cNvPicPr preferRelativeResize="0"/>
          <p:nvPr/>
        </p:nvPicPr>
        <p:blipFill rotWithShape="1">
          <a:blip r:embed="rId3">
            <a:alphaModFix/>
          </a:blip>
          <a:srcRect l="25537" t="7152" r="23467" b="5838"/>
          <a:stretch/>
        </p:blipFill>
        <p:spPr>
          <a:xfrm>
            <a:off x="3501887" y="2687300"/>
            <a:ext cx="1920000" cy="1842726"/>
          </a:xfrm>
          <a:prstGeom prst="rect">
            <a:avLst/>
          </a:prstGeom>
          <a:noFill/>
          <a:ln>
            <a:noFill/>
          </a:ln>
        </p:spPr>
      </p:pic>
      <p:sp>
        <p:nvSpPr>
          <p:cNvPr id="1938" name="Google Shape;1938;p56"/>
          <p:cNvSpPr txBox="1">
            <a:spLocks noGrp="1"/>
          </p:cNvSpPr>
          <p:nvPr>
            <p:ph type="title"/>
          </p:nvPr>
        </p:nvSpPr>
        <p:spPr>
          <a:xfrm>
            <a:off x="5160600" y="2013971"/>
            <a:ext cx="3157500" cy="114182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Cancer Detection</a:t>
            </a:r>
            <a:endParaRPr dirty="0"/>
          </a:p>
        </p:txBody>
      </p:sp>
      <p:grpSp>
        <p:nvGrpSpPr>
          <p:cNvPr id="1967" name="Google Shape;1967;p56"/>
          <p:cNvGrpSpPr/>
          <p:nvPr/>
        </p:nvGrpSpPr>
        <p:grpSpPr>
          <a:xfrm>
            <a:off x="864100" y="4424850"/>
            <a:ext cx="76825" cy="76800"/>
            <a:chOff x="3104875" y="1099400"/>
            <a:chExt cx="76825" cy="76800"/>
          </a:xfrm>
        </p:grpSpPr>
        <p:sp>
          <p:nvSpPr>
            <p:cNvPr id="1968" name="Google Shape;1968;p5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6"/>
          <p:cNvGrpSpPr/>
          <p:nvPr/>
        </p:nvGrpSpPr>
        <p:grpSpPr>
          <a:xfrm>
            <a:off x="5083775" y="1295550"/>
            <a:ext cx="76825" cy="76800"/>
            <a:chOff x="3104875" y="1099400"/>
            <a:chExt cx="76825" cy="76800"/>
          </a:xfrm>
        </p:grpSpPr>
        <p:sp>
          <p:nvSpPr>
            <p:cNvPr id="1971" name="Google Shape;1971;p5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6"/>
          <p:cNvGrpSpPr/>
          <p:nvPr/>
        </p:nvGrpSpPr>
        <p:grpSpPr>
          <a:xfrm>
            <a:off x="6158550" y="3879375"/>
            <a:ext cx="76825" cy="76800"/>
            <a:chOff x="3104875" y="1099400"/>
            <a:chExt cx="76825" cy="76800"/>
          </a:xfrm>
        </p:grpSpPr>
        <p:sp>
          <p:nvSpPr>
            <p:cNvPr id="1974" name="Google Shape;1974;p5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AAE841D5-E0AF-8B37-9A9C-D229F11D1C8F}"/>
              </a:ext>
            </a:extLst>
          </p:cNvPr>
          <p:cNvPicPr>
            <a:picLocks noChangeAspect="1"/>
          </p:cNvPicPr>
          <p:nvPr/>
        </p:nvPicPr>
        <p:blipFill>
          <a:blip r:embed="rId4"/>
          <a:srcRect/>
          <a:stretch/>
        </p:blipFill>
        <p:spPr>
          <a:xfrm>
            <a:off x="301092" y="1521869"/>
            <a:ext cx="5542350" cy="2645431"/>
          </a:xfrm>
          <a:prstGeom prst="rect">
            <a:avLst/>
          </a:prstGeom>
          <a:effectLst>
            <a:softEdge rad="31750"/>
          </a:effectLst>
        </p:spPr>
      </p:pic>
    </p:spTree>
    <p:extLst>
      <p:ext uri="{BB962C8B-B14F-4D97-AF65-F5344CB8AC3E}">
        <p14:creationId xmlns:p14="http://schemas.microsoft.com/office/powerpoint/2010/main" val="290881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78" name="Google Shape;1278;p37"/>
          <p:cNvSpPr txBox="1">
            <a:spLocks noGrp="1"/>
          </p:cNvSpPr>
          <p:nvPr>
            <p:ph type="title" idx="2"/>
          </p:nvPr>
        </p:nvSpPr>
        <p:spPr>
          <a:xfrm>
            <a:off x="890575" y="15209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9" name="Google Shape;1279;p37"/>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Autoencoders?</a:t>
            </a:r>
            <a:endParaRPr dirty="0"/>
          </a:p>
        </p:txBody>
      </p:sp>
      <p:sp>
        <p:nvSpPr>
          <p:cNvPr id="1281" name="Google Shape;1281;p37"/>
          <p:cNvSpPr txBox="1">
            <a:spLocks noGrp="1"/>
          </p:cNvSpPr>
          <p:nvPr>
            <p:ph type="title" idx="5"/>
          </p:nvPr>
        </p:nvSpPr>
        <p:spPr>
          <a:xfrm>
            <a:off x="890575" y="21540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2" name="Google Shape;1282;p37"/>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CNNs?</a:t>
            </a:r>
            <a:endParaRPr dirty="0"/>
          </a:p>
        </p:txBody>
      </p:sp>
      <p:sp>
        <p:nvSpPr>
          <p:cNvPr id="1284" name="Google Shape;1284;p37"/>
          <p:cNvSpPr txBox="1">
            <a:spLocks noGrp="1"/>
          </p:cNvSpPr>
          <p:nvPr>
            <p:ph type="title" idx="8"/>
          </p:nvPr>
        </p:nvSpPr>
        <p:spPr>
          <a:xfrm>
            <a:off x="890575" y="278712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85" name="Google Shape;1285;p37"/>
          <p:cNvSpPr txBox="1">
            <a:spLocks noGrp="1"/>
          </p:cNvSpPr>
          <p:nvPr>
            <p:ph type="subTitle" idx="9"/>
          </p:nvPr>
        </p:nvSpPr>
        <p:spPr>
          <a:xfrm>
            <a:off x="1954644" y="2787120"/>
            <a:ext cx="5837634"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Combining Autoencoders &amp; CNNs</a:t>
            </a:r>
            <a:endParaRPr dirty="0"/>
          </a:p>
        </p:txBody>
      </p:sp>
      <p:sp>
        <p:nvSpPr>
          <p:cNvPr id="1287" name="Google Shape;1287;p37"/>
          <p:cNvSpPr txBox="1">
            <a:spLocks noGrp="1"/>
          </p:cNvSpPr>
          <p:nvPr>
            <p:ph type="title" idx="14"/>
          </p:nvPr>
        </p:nvSpPr>
        <p:spPr>
          <a:xfrm>
            <a:off x="890575" y="342020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88" name="Google Shape;1288;p37"/>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Real-World Use Cases</a:t>
            </a:r>
            <a:endParaRPr dirty="0"/>
          </a:p>
        </p:txBody>
      </p:sp>
      <p:sp>
        <p:nvSpPr>
          <p:cNvPr id="1290" name="Google Shape;1290;p37"/>
          <p:cNvSpPr txBox="1">
            <a:spLocks noGrp="1"/>
          </p:cNvSpPr>
          <p:nvPr>
            <p:ph type="title" idx="17"/>
          </p:nvPr>
        </p:nvSpPr>
        <p:spPr>
          <a:xfrm>
            <a:off x="890575" y="405329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91" name="Google Shape;1291;p37"/>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Applications</a:t>
            </a:r>
            <a:endParaRPr dirty="0"/>
          </a:p>
        </p:txBody>
      </p:sp>
      <p:pic>
        <p:nvPicPr>
          <p:cNvPr id="1298" name="Google Shape;1298;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pic>
        <p:nvPicPr>
          <p:cNvPr id="1937" name="Google Shape;1937;p56"/>
          <p:cNvPicPr preferRelativeResize="0"/>
          <p:nvPr/>
        </p:nvPicPr>
        <p:blipFill rotWithShape="1">
          <a:blip r:embed="rId3">
            <a:alphaModFix/>
          </a:blip>
          <a:srcRect l="25537" t="7152" r="23467" b="5838"/>
          <a:stretch/>
        </p:blipFill>
        <p:spPr>
          <a:xfrm>
            <a:off x="3132169" y="2658924"/>
            <a:ext cx="1920000" cy="1842726"/>
          </a:xfrm>
          <a:prstGeom prst="rect">
            <a:avLst/>
          </a:prstGeom>
          <a:noFill/>
          <a:ln>
            <a:noFill/>
          </a:ln>
        </p:spPr>
      </p:pic>
      <p:sp>
        <p:nvSpPr>
          <p:cNvPr id="1938" name="Google Shape;1938;p56"/>
          <p:cNvSpPr txBox="1">
            <a:spLocks noGrp="1"/>
          </p:cNvSpPr>
          <p:nvPr>
            <p:ph type="title"/>
          </p:nvPr>
        </p:nvSpPr>
        <p:spPr>
          <a:xfrm>
            <a:off x="5160600" y="1780670"/>
            <a:ext cx="3157500" cy="156749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Medical Image Denoising</a:t>
            </a:r>
            <a:endParaRPr dirty="0"/>
          </a:p>
        </p:txBody>
      </p:sp>
      <p:grpSp>
        <p:nvGrpSpPr>
          <p:cNvPr id="1967" name="Google Shape;1967;p56"/>
          <p:cNvGrpSpPr/>
          <p:nvPr/>
        </p:nvGrpSpPr>
        <p:grpSpPr>
          <a:xfrm>
            <a:off x="864100" y="4424850"/>
            <a:ext cx="76825" cy="76800"/>
            <a:chOff x="3104875" y="1099400"/>
            <a:chExt cx="76825" cy="76800"/>
          </a:xfrm>
        </p:grpSpPr>
        <p:sp>
          <p:nvSpPr>
            <p:cNvPr id="1968" name="Google Shape;1968;p5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56"/>
          <p:cNvGrpSpPr/>
          <p:nvPr/>
        </p:nvGrpSpPr>
        <p:grpSpPr>
          <a:xfrm>
            <a:off x="5083775" y="1295550"/>
            <a:ext cx="76825" cy="76800"/>
            <a:chOff x="3104875" y="1099400"/>
            <a:chExt cx="76825" cy="76800"/>
          </a:xfrm>
        </p:grpSpPr>
        <p:sp>
          <p:nvSpPr>
            <p:cNvPr id="1971" name="Google Shape;1971;p5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6"/>
          <p:cNvGrpSpPr/>
          <p:nvPr/>
        </p:nvGrpSpPr>
        <p:grpSpPr>
          <a:xfrm>
            <a:off x="6158550" y="3879375"/>
            <a:ext cx="76825" cy="76800"/>
            <a:chOff x="3104875" y="1099400"/>
            <a:chExt cx="76825" cy="76800"/>
          </a:xfrm>
        </p:grpSpPr>
        <p:sp>
          <p:nvSpPr>
            <p:cNvPr id="1974" name="Google Shape;1974;p5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collage of images of a skull&#10;&#10;Description automatically generated">
            <a:extLst>
              <a:ext uri="{FF2B5EF4-FFF2-40B4-BE49-F238E27FC236}">
                <a16:creationId xmlns:a16="http://schemas.microsoft.com/office/drawing/2014/main" id="{AAE841D5-E0AF-8B37-9A9C-D229F11D1C8F}"/>
              </a:ext>
            </a:extLst>
          </p:cNvPr>
          <p:cNvPicPr>
            <a:picLocks noChangeAspect="1"/>
          </p:cNvPicPr>
          <p:nvPr/>
        </p:nvPicPr>
        <p:blipFill>
          <a:blip r:embed="rId4"/>
          <a:stretch>
            <a:fillRect/>
          </a:stretch>
        </p:blipFill>
        <p:spPr>
          <a:xfrm>
            <a:off x="1314910" y="120650"/>
            <a:ext cx="2403274" cy="4902200"/>
          </a:xfrm>
          <a:prstGeom prst="rect">
            <a:avLst/>
          </a:prstGeom>
          <a:effectLst>
            <a:softEdge rad="12700"/>
          </a:effectLst>
        </p:spPr>
      </p:pic>
    </p:spTree>
    <p:extLst>
      <p:ext uri="{BB962C8B-B14F-4D97-AF65-F5344CB8AC3E}">
        <p14:creationId xmlns:p14="http://schemas.microsoft.com/office/powerpoint/2010/main" val="1937509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53425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119986" cy="8986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Applications</a:t>
            </a: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1386095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4094587" y="543955"/>
            <a:ext cx="1920000" cy="1842726"/>
          </a:xfrm>
          <a:prstGeom prst="rect">
            <a:avLst/>
          </a:prstGeom>
          <a:noFill/>
          <a:ln>
            <a:noFill/>
          </a:ln>
        </p:spPr>
      </p:pic>
      <p:sp>
        <p:nvSpPr>
          <p:cNvPr id="1642" name="Google Shape;1642;p48"/>
          <p:cNvSpPr txBox="1">
            <a:spLocks noGrp="1"/>
          </p:cNvSpPr>
          <p:nvPr>
            <p:ph type="title"/>
          </p:nvPr>
        </p:nvSpPr>
        <p:spPr>
          <a:xfrm>
            <a:off x="720000" y="354116"/>
            <a:ext cx="3594000" cy="604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t>
            </a:r>
            <a:r>
              <a:rPr lang="en" dirty="0"/>
              <a:t>s. PCA</a:t>
            </a:r>
            <a:endParaRPr dirty="0"/>
          </a:p>
        </p:txBody>
      </p:sp>
      <p:sp>
        <p:nvSpPr>
          <p:cNvPr id="1643" name="Google Shape;1643;p48"/>
          <p:cNvSpPr txBox="1">
            <a:spLocks noGrp="1"/>
          </p:cNvSpPr>
          <p:nvPr>
            <p:ph type="subTitle" idx="1"/>
          </p:nvPr>
        </p:nvSpPr>
        <p:spPr>
          <a:xfrm>
            <a:off x="720000" y="1418938"/>
            <a:ext cx="3594000" cy="2841912"/>
          </a:xfrm>
          <a:prstGeom prst="rect">
            <a:avLst/>
          </a:prstGeom>
        </p:spPr>
        <p:txBody>
          <a:bodyPr spcFirstLastPara="1" wrap="square" lIns="91425" tIns="91425" rIns="91425" bIns="91425" anchor="t" anchorCtr="0">
            <a:noAutofit/>
          </a:bodyPr>
          <a:lstStyle/>
          <a:p>
            <a:pPr marL="0" indent="0"/>
            <a:r>
              <a:rPr lang="en-US" dirty="0">
                <a:effectLst/>
              </a:rPr>
              <a:t>Recall that Principal Component Analysis (PCA) uses linear algebra to transform and reduce dimensions.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effectLst/>
              </a:rPr>
              <a:t>In contrast, the autoencoder techniques can perform non-linear transformations with their non-linear activation function and multiple layers. </a:t>
            </a:r>
          </a:p>
          <a:p>
            <a:pPr marL="0" lvl="0" indent="0" algn="l" rtl="0">
              <a:spcBef>
                <a:spcPts val="0"/>
              </a:spcBef>
              <a:spcAft>
                <a:spcPts val="0"/>
              </a:spcAft>
              <a:buNone/>
            </a:pPr>
            <a:endParaRPr lang="en-US" dirty="0">
              <a:effectLst/>
            </a:endParaRPr>
          </a:p>
          <a:p>
            <a:pPr marL="0" lvl="0" indent="0" algn="l" rtl="0">
              <a:spcBef>
                <a:spcPts val="0"/>
              </a:spcBef>
              <a:spcAft>
                <a:spcPts val="0"/>
              </a:spcAft>
              <a:buNone/>
            </a:pPr>
            <a:r>
              <a:rPr lang="en-US" dirty="0">
                <a:effectLst/>
              </a:rPr>
              <a:t>Thus, autoencoders show their merits when the data problems are complex and non-linear. </a:t>
            </a:r>
          </a:p>
        </p:txBody>
      </p:sp>
      <p:pic>
        <p:nvPicPr>
          <p:cNvPr id="1644" name="Google Shape;1644;p48"/>
          <p:cNvPicPr preferRelativeResize="0">
            <a:picLocks noGrp="1"/>
          </p:cNvPicPr>
          <p:nvPr>
            <p:ph type="pic" idx="2"/>
          </p:nvPr>
        </p:nvPicPr>
        <p:blipFill>
          <a:blip r:embed="rId4"/>
          <a:srcRect l="9618" r="9618"/>
          <a:stretch/>
        </p:blipFill>
        <p:spPr>
          <a:xfrm>
            <a:off x="5122641" y="1339838"/>
            <a:ext cx="3374615" cy="3259707"/>
          </a:xfrm>
          <a:prstGeom prst="rect">
            <a:avLst/>
          </a:prstGeom>
          <a:ln>
            <a:noFill/>
          </a:ln>
          <a:effectLst>
            <a:outerShdw blurRad="292100" dist="139700" dir="2700000" algn="tl" rotWithShape="0">
              <a:srgbClr val="333333">
                <a:alpha val="65000"/>
              </a:srgbClr>
            </a:outerShdw>
            <a:softEdge rad="31750"/>
          </a:effectLst>
        </p:spPr>
      </p:pic>
      <p:pic>
        <p:nvPicPr>
          <p:cNvPr id="1654" name="Google Shape;1654;p48"/>
          <p:cNvPicPr preferRelativeResize="0"/>
          <p:nvPr/>
        </p:nvPicPr>
        <p:blipFill rotWithShape="1">
          <a:blip r:embed="rId5">
            <a:alphaModFix/>
          </a:blip>
          <a:srcRect l="22009" r="18455"/>
          <a:stretch/>
        </p:blipFill>
        <p:spPr>
          <a:xfrm rot="1203247">
            <a:off x="7724304" y="483170"/>
            <a:ext cx="903665" cy="853810"/>
          </a:xfrm>
          <a:prstGeom prst="rect">
            <a:avLst/>
          </a:prstGeom>
          <a:noFill/>
          <a:ln>
            <a:noFill/>
          </a:ln>
        </p:spPr>
      </p:pic>
    </p:spTree>
    <p:extLst>
      <p:ext uri="{BB962C8B-B14F-4D97-AF65-F5344CB8AC3E}">
        <p14:creationId xmlns:p14="http://schemas.microsoft.com/office/powerpoint/2010/main" val="87778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4094587" y="543955"/>
            <a:ext cx="1920000" cy="1842726"/>
          </a:xfrm>
          <a:prstGeom prst="rect">
            <a:avLst/>
          </a:prstGeom>
          <a:noFill/>
          <a:ln>
            <a:noFill/>
          </a:ln>
        </p:spPr>
      </p:pic>
      <p:sp>
        <p:nvSpPr>
          <p:cNvPr id="1642" name="Google Shape;1642;p48"/>
          <p:cNvSpPr txBox="1">
            <a:spLocks noGrp="1"/>
          </p:cNvSpPr>
          <p:nvPr>
            <p:ph type="title"/>
          </p:nvPr>
        </p:nvSpPr>
        <p:spPr>
          <a:xfrm>
            <a:off x="720000" y="354116"/>
            <a:ext cx="3594000" cy="604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a:t>
            </a:r>
            <a:r>
              <a:rPr lang="en" dirty="0"/>
              <a:t>s. PCA</a:t>
            </a:r>
            <a:endParaRPr dirty="0"/>
          </a:p>
        </p:txBody>
      </p:sp>
      <p:sp>
        <p:nvSpPr>
          <p:cNvPr id="1643" name="Google Shape;1643;p48"/>
          <p:cNvSpPr txBox="1">
            <a:spLocks noGrp="1"/>
          </p:cNvSpPr>
          <p:nvPr>
            <p:ph type="subTitle" idx="1"/>
          </p:nvPr>
        </p:nvSpPr>
        <p:spPr>
          <a:xfrm>
            <a:off x="500587" y="2150433"/>
            <a:ext cx="3594000" cy="1442795"/>
          </a:xfrm>
          <a:prstGeom prst="rect">
            <a:avLst/>
          </a:prstGeom>
        </p:spPr>
        <p:txBody>
          <a:bodyPr spcFirstLastPara="1" wrap="square" lIns="91425" tIns="91425" rIns="91425" bIns="91425" anchor="t" anchorCtr="0">
            <a:noAutofit/>
          </a:bodyPr>
          <a:lstStyle/>
          <a:p>
            <a:pPr marL="0" indent="0"/>
            <a:r>
              <a:rPr lang="en-US" dirty="0"/>
              <a:t>A paper by Hinton and </a:t>
            </a:r>
            <a:r>
              <a:rPr lang="en-US" dirty="0" err="1"/>
              <a:t>Salakhutdinov</a:t>
            </a:r>
            <a:r>
              <a:rPr lang="en-US" dirty="0"/>
              <a:t> (2006) showed that training an autoencoder yielding a more minor errors compared to the first 30 principal components of a PCA and a better separation of the clusters.</a:t>
            </a:r>
          </a:p>
        </p:txBody>
      </p:sp>
      <p:pic>
        <p:nvPicPr>
          <p:cNvPr id="1654" name="Google Shape;1654;p48"/>
          <p:cNvPicPr preferRelativeResize="0"/>
          <p:nvPr/>
        </p:nvPicPr>
        <p:blipFill rotWithShape="1">
          <a:blip r:embed="rId4">
            <a:alphaModFix/>
          </a:blip>
          <a:srcRect l="22009" r="18455"/>
          <a:stretch/>
        </p:blipFill>
        <p:spPr>
          <a:xfrm rot="1203247">
            <a:off x="7724304" y="483170"/>
            <a:ext cx="903665" cy="853810"/>
          </a:xfrm>
          <a:prstGeom prst="rect">
            <a:avLst/>
          </a:prstGeom>
          <a:noFill/>
          <a:ln>
            <a:noFill/>
          </a:ln>
        </p:spPr>
      </p:pic>
      <p:pic>
        <p:nvPicPr>
          <p:cNvPr id="5" name="Picture 4" descr="A collage of images of numbers and face&#10;&#10;Description automatically generated">
            <a:hlinkClick r:id="" action="ppaction://hlinkshowjump?jump=lastslide"/>
            <a:extLst>
              <a:ext uri="{FF2B5EF4-FFF2-40B4-BE49-F238E27FC236}">
                <a16:creationId xmlns:a16="http://schemas.microsoft.com/office/drawing/2014/main" id="{A2D9237E-CFD8-FA4C-47E2-D7168E7BCE3E}"/>
              </a:ext>
            </a:extLst>
          </p:cNvPr>
          <p:cNvPicPr>
            <a:picLocks noChangeAspect="1"/>
          </p:cNvPicPr>
          <p:nvPr/>
        </p:nvPicPr>
        <p:blipFill>
          <a:blip r:embed="rId5"/>
          <a:stretch>
            <a:fillRect/>
          </a:stretch>
        </p:blipFill>
        <p:spPr>
          <a:xfrm>
            <a:off x="4044540" y="1558405"/>
            <a:ext cx="5045556" cy="2775056"/>
          </a:xfrm>
          <a:prstGeom prst="rect">
            <a:avLst/>
          </a:prstGeom>
          <a:effectLst>
            <a:softEdge rad="31750"/>
          </a:effectLst>
        </p:spPr>
      </p:pic>
    </p:spTree>
    <p:extLst>
      <p:ext uri="{BB962C8B-B14F-4D97-AF65-F5344CB8AC3E}">
        <p14:creationId xmlns:p14="http://schemas.microsoft.com/office/powerpoint/2010/main" val="896666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1" name="Google Shape;1411;p41"/>
          <p:cNvGrpSpPr/>
          <p:nvPr/>
        </p:nvGrpSpPr>
        <p:grpSpPr>
          <a:xfrm>
            <a:off x="1241825" y="3080475"/>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1"/>
          <p:cNvGrpSpPr/>
          <p:nvPr/>
        </p:nvGrpSpPr>
        <p:grpSpPr>
          <a:xfrm>
            <a:off x="4870450" y="743250"/>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1"/>
          <p:cNvGrpSpPr/>
          <p:nvPr/>
        </p:nvGrpSpPr>
        <p:grpSpPr>
          <a:xfrm>
            <a:off x="8200950" y="2377875"/>
            <a:ext cx="76825" cy="76800"/>
            <a:chOff x="3104875" y="1099400"/>
            <a:chExt cx="76825" cy="76800"/>
          </a:xfrm>
        </p:grpSpPr>
        <p:sp>
          <p:nvSpPr>
            <p:cNvPr id="1418" name="Google Shape;1418;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41"/>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latin typeface="Montserrat"/>
                <a:ea typeface="Montserrat"/>
                <a:cs typeface="Montserrat"/>
                <a:sym typeface="Montserrat"/>
              </a:rPr>
              <a:t>Image Coloring</a:t>
            </a:r>
            <a:endParaRPr sz="8000" dirty="0">
              <a:latin typeface="Montserrat"/>
              <a:ea typeface="Montserrat"/>
              <a:cs typeface="Montserrat"/>
              <a:sym typeface="Montserrat"/>
            </a:endParaRPr>
          </a:p>
        </p:txBody>
      </p:sp>
    </p:spTree>
    <p:extLst>
      <p:ext uri="{BB962C8B-B14F-4D97-AF65-F5344CB8AC3E}">
        <p14:creationId xmlns:p14="http://schemas.microsoft.com/office/powerpoint/2010/main" val="52098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6586005" y="247650"/>
            <a:ext cx="1920000" cy="1842726"/>
          </a:xfrm>
          <a:prstGeom prst="rect">
            <a:avLst/>
          </a:prstGeom>
          <a:noFill/>
          <a:ln>
            <a:noFill/>
          </a:ln>
        </p:spPr>
      </p:pic>
      <p:sp>
        <p:nvSpPr>
          <p:cNvPr id="1642" name="Google Shape;1642;p48"/>
          <p:cNvSpPr txBox="1">
            <a:spLocks noGrp="1"/>
          </p:cNvSpPr>
          <p:nvPr>
            <p:ph type="title"/>
          </p:nvPr>
        </p:nvSpPr>
        <p:spPr>
          <a:xfrm>
            <a:off x="720000" y="354116"/>
            <a:ext cx="3594000" cy="604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But Why?</a:t>
            </a:r>
            <a:endParaRPr dirty="0"/>
          </a:p>
        </p:txBody>
      </p:sp>
      <p:sp>
        <p:nvSpPr>
          <p:cNvPr id="1643" name="Google Shape;1643;p48"/>
          <p:cNvSpPr txBox="1">
            <a:spLocks noGrp="1"/>
          </p:cNvSpPr>
          <p:nvPr>
            <p:ph type="subTitle" idx="1"/>
          </p:nvPr>
        </p:nvSpPr>
        <p:spPr>
          <a:xfrm>
            <a:off x="460705" y="1257300"/>
            <a:ext cx="5165395" cy="3638550"/>
          </a:xfrm>
          <a:prstGeom prst="rect">
            <a:avLst/>
          </a:prstGeom>
        </p:spPr>
        <p:txBody>
          <a:bodyPr spcFirstLastPara="1" wrap="square" lIns="91425" tIns="91425" rIns="91425" bIns="91425" anchor="t" anchorCtr="0">
            <a:noAutofit/>
          </a:bodyPr>
          <a:lstStyle/>
          <a:p>
            <a:pPr>
              <a:spcBef>
                <a:spcPts val="1600"/>
              </a:spcBef>
              <a:buFont typeface="Montserrat"/>
              <a:buChar char="◆"/>
            </a:pPr>
            <a:r>
              <a:rPr lang="en-US" dirty="0"/>
              <a:t>Image colorization traditional often involved a large amount of human effort. </a:t>
            </a:r>
          </a:p>
          <a:p>
            <a:pPr>
              <a:spcBef>
                <a:spcPts val="1600"/>
              </a:spcBef>
              <a:buFont typeface="Montserrat"/>
              <a:buChar char="◆"/>
            </a:pPr>
            <a:r>
              <a:rPr lang="en-US" dirty="0"/>
              <a:t>This problem is challenging because it is multimodal -- a single grayscale image may correspond to many plausible colored images. As a result, traditional models often relied on significant user input alongside a grayscale image.</a:t>
            </a:r>
          </a:p>
          <a:p>
            <a:pPr>
              <a:spcBef>
                <a:spcPts val="1600"/>
              </a:spcBef>
              <a:buFont typeface="Montserrat"/>
              <a:buChar char="◆"/>
            </a:pPr>
            <a:r>
              <a:rPr lang="en-US" dirty="0"/>
              <a:t>Furthermore, image colorization is not only about adding realism but also about creating aesthetically pleasing visualizations. Artists and designers may use autoencoders to experiment with different color schemes and styles.</a:t>
            </a:r>
          </a:p>
        </p:txBody>
      </p:sp>
      <p:pic>
        <p:nvPicPr>
          <p:cNvPr id="2" name="Picture 1" descr="A white background with black text&#10;&#10;Description automatically generated">
            <a:extLst>
              <a:ext uri="{FF2B5EF4-FFF2-40B4-BE49-F238E27FC236}">
                <a16:creationId xmlns:a16="http://schemas.microsoft.com/office/drawing/2014/main" id="{616CD990-8D97-8E8E-1B54-2D76FFDF12A7}"/>
              </a:ext>
            </a:extLst>
          </p:cNvPr>
          <p:cNvPicPr>
            <a:picLocks noChangeAspect="1"/>
          </p:cNvPicPr>
          <p:nvPr/>
        </p:nvPicPr>
        <p:blipFill rotWithShape="1">
          <a:blip r:embed="rId4"/>
          <a:srcRect b="14530"/>
          <a:stretch/>
        </p:blipFill>
        <p:spPr>
          <a:xfrm>
            <a:off x="5711495" y="1430585"/>
            <a:ext cx="2971800" cy="2540000"/>
          </a:xfrm>
          <a:prstGeom prst="rect">
            <a:avLst/>
          </a:prstGeom>
          <a:effectLst>
            <a:softEdge rad="31750"/>
          </a:effectLst>
        </p:spPr>
      </p:pic>
    </p:spTree>
    <p:extLst>
      <p:ext uri="{BB962C8B-B14F-4D97-AF65-F5344CB8AC3E}">
        <p14:creationId xmlns:p14="http://schemas.microsoft.com/office/powerpoint/2010/main" val="615123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3" name="Google Shape;1873;p53"/>
          <p:cNvSpPr txBox="1">
            <a:spLocks noGrp="1"/>
          </p:cNvSpPr>
          <p:nvPr>
            <p:ph type="subTitle" idx="1"/>
          </p:nvPr>
        </p:nvSpPr>
        <p:spPr>
          <a:xfrm>
            <a:off x="567083" y="424576"/>
            <a:ext cx="4466400" cy="954108"/>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Font typeface="Montserrat"/>
              <a:buChar char="◆"/>
            </a:pPr>
            <a:r>
              <a:rPr lang="en-US" dirty="0"/>
              <a:t>In image colorization, the goal is to build a model capable of applying realistic color to black and gray images.</a:t>
            </a:r>
          </a:p>
        </p:txBody>
      </p:sp>
      <p:pic>
        <p:nvPicPr>
          <p:cNvPr id="1883" name="Google Shape;1883;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84" name="Google Shape;1884;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85" name="Google Shape;1885;p53"/>
          <p:cNvPicPr preferRelativeResize="0"/>
          <p:nvPr/>
        </p:nvPicPr>
        <p:blipFill rotWithShape="1">
          <a:blip r:embed="rId5">
            <a:alphaModFix/>
          </a:blip>
          <a:srcRect l="22009" r="18455"/>
          <a:stretch/>
        </p:blipFill>
        <p:spPr>
          <a:xfrm rot="1203246">
            <a:off x="5673206" y="1367046"/>
            <a:ext cx="1115441" cy="1053905"/>
          </a:xfrm>
          <a:prstGeom prst="rect">
            <a:avLst/>
          </a:prstGeom>
          <a:noFill/>
          <a:ln>
            <a:noFill/>
          </a:ln>
        </p:spPr>
      </p:pic>
      <p:pic>
        <p:nvPicPr>
          <p:cNvPr id="1887" name="Google Shape;1887;p53"/>
          <p:cNvPicPr preferRelativeResize="0"/>
          <p:nvPr/>
        </p:nvPicPr>
        <p:blipFill rotWithShape="1">
          <a:blip r:embed="rId6">
            <a:alphaModFix/>
          </a:blip>
          <a:srcRect l="25537" t="7152" r="23467" b="5838"/>
          <a:stretch/>
        </p:blipFill>
        <p:spPr>
          <a:xfrm>
            <a:off x="6634726" y="778425"/>
            <a:ext cx="1671077" cy="1603800"/>
          </a:xfrm>
          <a:prstGeom prst="rect">
            <a:avLst/>
          </a:prstGeom>
          <a:noFill/>
          <a:ln>
            <a:noFill/>
          </a:ln>
        </p:spPr>
      </p:pic>
      <p:sp>
        <p:nvSpPr>
          <p:cNvPr id="4" name="TextBox 3">
            <a:extLst>
              <a:ext uri="{FF2B5EF4-FFF2-40B4-BE49-F238E27FC236}">
                <a16:creationId xmlns:a16="http://schemas.microsoft.com/office/drawing/2014/main" id="{5385457D-35C3-D9A2-968D-3AC526D3E5EA}"/>
              </a:ext>
            </a:extLst>
          </p:cNvPr>
          <p:cNvSpPr txBox="1"/>
          <p:nvPr/>
        </p:nvSpPr>
        <p:spPr>
          <a:xfrm>
            <a:off x="567083" y="1968972"/>
            <a:ext cx="4126134" cy="954107"/>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1600"/>
              </a:spcBef>
              <a:spcAft>
                <a:spcPts val="0"/>
              </a:spcAft>
              <a:buClr>
                <a:srgbClr val="AE77D6"/>
              </a:buClr>
              <a:buSzPts val="1400"/>
              <a:buFont typeface="Montserrat"/>
              <a:buChar char="◆"/>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However, since the input prompt is a black and gray image, we do not want to strictly recreate it, but enhance it in a sense.</a:t>
            </a:r>
          </a:p>
        </p:txBody>
      </p:sp>
      <p:sp>
        <p:nvSpPr>
          <p:cNvPr id="9" name="TextBox 8">
            <a:extLst>
              <a:ext uri="{FF2B5EF4-FFF2-40B4-BE49-F238E27FC236}">
                <a16:creationId xmlns:a16="http://schemas.microsoft.com/office/drawing/2014/main" id="{1B91BA2C-8981-98B1-F178-2E2541E89921}"/>
              </a:ext>
            </a:extLst>
          </p:cNvPr>
          <p:cNvSpPr txBox="1"/>
          <p:nvPr/>
        </p:nvSpPr>
        <p:spPr>
          <a:xfrm>
            <a:off x="567083" y="3513367"/>
            <a:ext cx="4466400" cy="1384995"/>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1600"/>
              </a:spcBef>
              <a:spcAft>
                <a:spcPts val="0"/>
              </a:spcAft>
              <a:buClr>
                <a:srgbClr val="AE77D6"/>
              </a:buClr>
              <a:buSzPts val="1400"/>
              <a:buFont typeface="Montserrat"/>
              <a:buChar char="◆"/>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Generally, images have the shape of (channels, width, height). The input images (black and white) contain only 1 channel, but their colorized versions (in RGB) contain 3 channels: red, green, and blue. </a:t>
            </a:r>
          </a:p>
        </p:txBody>
      </p:sp>
      <p:pic>
        <p:nvPicPr>
          <p:cNvPr id="17" name="Picture 16">
            <a:extLst>
              <a:ext uri="{FF2B5EF4-FFF2-40B4-BE49-F238E27FC236}">
                <a16:creationId xmlns:a16="http://schemas.microsoft.com/office/drawing/2014/main" id="{D2D4D528-E8E1-83F8-54C5-BE641B5D1B96}"/>
              </a:ext>
            </a:extLst>
          </p:cNvPr>
          <p:cNvPicPr>
            <a:picLocks noChangeAspect="1"/>
          </p:cNvPicPr>
          <p:nvPr/>
        </p:nvPicPr>
        <p:blipFill>
          <a:blip r:embed="rId7"/>
          <a:srcRect/>
          <a:stretch/>
        </p:blipFill>
        <p:spPr>
          <a:xfrm>
            <a:off x="4816894" y="1338519"/>
            <a:ext cx="4237268" cy="2134683"/>
          </a:xfrm>
          <a:prstGeom prst="rect">
            <a:avLst/>
          </a:prstGeom>
          <a:effectLst>
            <a:softEdge rad="31750"/>
          </a:effectLst>
        </p:spPr>
      </p:pic>
    </p:spTree>
    <p:extLst>
      <p:ext uri="{BB962C8B-B14F-4D97-AF65-F5344CB8AC3E}">
        <p14:creationId xmlns:p14="http://schemas.microsoft.com/office/powerpoint/2010/main" val="109586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3" name="Google Shape;1873;p53"/>
          <p:cNvSpPr txBox="1">
            <a:spLocks noGrp="1"/>
          </p:cNvSpPr>
          <p:nvPr>
            <p:ph type="subTitle" idx="1"/>
          </p:nvPr>
        </p:nvSpPr>
        <p:spPr>
          <a:xfrm>
            <a:off x="556103" y="324930"/>
            <a:ext cx="8031794" cy="2289316"/>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Font typeface="Montserrat"/>
              <a:buChar char="◆"/>
            </a:pPr>
            <a:r>
              <a:rPr lang="en-US" dirty="0"/>
              <a:t>So, the autoencoder is deemed to generate 2 channels in total. </a:t>
            </a:r>
          </a:p>
          <a:p>
            <a:pPr marL="457200" lvl="0" indent="-317500" algn="l" rtl="0">
              <a:spcBef>
                <a:spcPts val="1600"/>
              </a:spcBef>
              <a:spcAft>
                <a:spcPts val="0"/>
              </a:spcAft>
              <a:buSzPts val="1400"/>
              <a:buFont typeface="Montserrat"/>
              <a:buChar char="◆"/>
            </a:pPr>
            <a:r>
              <a:rPr lang="en-US" dirty="0"/>
              <a:t>To simplify this, instead of using the RGB format, we can utilize the </a:t>
            </a:r>
            <a:r>
              <a:rPr lang="en-US" i="1" dirty="0"/>
              <a:t>LAB format</a:t>
            </a:r>
            <a:r>
              <a:rPr lang="en-US" dirty="0"/>
              <a:t>, where </a:t>
            </a:r>
            <a:r>
              <a:rPr lang="en-US" i="1" dirty="0"/>
              <a:t>L</a:t>
            </a:r>
            <a:r>
              <a:rPr lang="en-US" dirty="0"/>
              <a:t> indicates the lightness, </a:t>
            </a:r>
            <a:r>
              <a:rPr lang="en-US" i="1" dirty="0"/>
              <a:t>a</a:t>
            </a:r>
            <a:r>
              <a:rPr lang="en-US" dirty="0"/>
              <a:t> is the balance between green and magenta, and </a:t>
            </a:r>
            <a:r>
              <a:rPr lang="en-US" i="1" dirty="0"/>
              <a:t>b</a:t>
            </a:r>
            <a:r>
              <a:rPr lang="en-US" dirty="0"/>
              <a:t> is the balance between blue and yellow. Although </a:t>
            </a:r>
            <a:r>
              <a:rPr lang="en-US" i="1" dirty="0"/>
              <a:t>LAB</a:t>
            </a:r>
            <a:r>
              <a:rPr lang="en-US" dirty="0"/>
              <a:t> uses the same number of elements to illustrate a pixel, the </a:t>
            </a:r>
            <a:r>
              <a:rPr lang="en-US" i="1" dirty="0"/>
              <a:t>L</a:t>
            </a:r>
            <a:r>
              <a:rPr lang="en-US" dirty="0"/>
              <a:t> part is essentially our input image. </a:t>
            </a:r>
          </a:p>
          <a:p>
            <a:pPr marL="457200" lvl="0" indent="-317500" algn="l" rtl="0">
              <a:spcBef>
                <a:spcPts val="1600"/>
              </a:spcBef>
              <a:spcAft>
                <a:spcPts val="0"/>
              </a:spcAft>
              <a:buSzPts val="1400"/>
              <a:buFont typeface="Montserrat"/>
              <a:buChar char="◆"/>
            </a:pPr>
            <a:r>
              <a:rPr lang="en-US" dirty="0"/>
              <a:t>In other words, by using the LAB format the autoencoder will generate only 2 channels, a and b, considering that the third one, the L, will come from the input.</a:t>
            </a:r>
          </a:p>
        </p:txBody>
      </p:sp>
      <p:pic>
        <p:nvPicPr>
          <p:cNvPr id="1883" name="Google Shape;1883;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7" name="Picture 16">
            <a:extLst>
              <a:ext uri="{FF2B5EF4-FFF2-40B4-BE49-F238E27FC236}">
                <a16:creationId xmlns:a16="http://schemas.microsoft.com/office/drawing/2014/main" id="{D2D4D528-E8E1-83F8-54C5-BE641B5D1B96}"/>
              </a:ext>
            </a:extLst>
          </p:cNvPr>
          <p:cNvPicPr>
            <a:picLocks noChangeAspect="1"/>
          </p:cNvPicPr>
          <p:nvPr/>
        </p:nvPicPr>
        <p:blipFill>
          <a:blip r:embed="rId4"/>
          <a:srcRect/>
          <a:stretch/>
        </p:blipFill>
        <p:spPr>
          <a:xfrm>
            <a:off x="998431" y="2741414"/>
            <a:ext cx="7147137" cy="2289316"/>
          </a:xfrm>
          <a:prstGeom prst="rect">
            <a:avLst/>
          </a:prstGeom>
          <a:effectLst>
            <a:softEdge rad="31750"/>
          </a:effectLst>
        </p:spPr>
      </p:pic>
    </p:spTree>
    <p:extLst>
      <p:ext uri="{BB962C8B-B14F-4D97-AF65-F5344CB8AC3E}">
        <p14:creationId xmlns:p14="http://schemas.microsoft.com/office/powerpoint/2010/main" val="3658974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4094587" y="543955"/>
            <a:ext cx="1920000" cy="1842726"/>
          </a:xfrm>
          <a:prstGeom prst="rect">
            <a:avLst/>
          </a:prstGeom>
          <a:noFill/>
          <a:ln>
            <a:noFill/>
          </a:ln>
        </p:spPr>
      </p:pic>
      <p:sp>
        <p:nvSpPr>
          <p:cNvPr id="1642" name="Google Shape;1642;p48"/>
          <p:cNvSpPr txBox="1">
            <a:spLocks noGrp="1"/>
          </p:cNvSpPr>
          <p:nvPr>
            <p:ph type="title"/>
          </p:nvPr>
        </p:nvSpPr>
        <p:spPr>
          <a:xfrm>
            <a:off x="720000" y="354116"/>
            <a:ext cx="3374587" cy="8474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effectLst/>
              </a:rPr>
              <a:t>Data and Preprocessing</a:t>
            </a:r>
            <a:endParaRPr dirty="0"/>
          </a:p>
        </p:txBody>
      </p:sp>
      <p:pic>
        <p:nvPicPr>
          <p:cNvPr id="1654" name="Google Shape;1654;p48"/>
          <p:cNvPicPr preferRelativeResize="0"/>
          <p:nvPr/>
        </p:nvPicPr>
        <p:blipFill rotWithShape="1">
          <a:blip r:embed="rId4">
            <a:alphaModFix/>
          </a:blip>
          <a:srcRect l="22009" r="18455"/>
          <a:stretch/>
        </p:blipFill>
        <p:spPr>
          <a:xfrm rot="1203247">
            <a:off x="7724304" y="483170"/>
            <a:ext cx="903665" cy="853810"/>
          </a:xfrm>
          <a:prstGeom prst="rect">
            <a:avLst/>
          </a:prstGeom>
          <a:noFill/>
          <a:ln>
            <a:noFill/>
          </a:ln>
        </p:spPr>
      </p:pic>
      <p:pic>
        <p:nvPicPr>
          <p:cNvPr id="5" name="Picture 4">
            <a:extLst>
              <a:ext uri="{FF2B5EF4-FFF2-40B4-BE49-F238E27FC236}">
                <a16:creationId xmlns:a16="http://schemas.microsoft.com/office/drawing/2014/main" id="{A2D9237E-CFD8-FA4C-47E2-D7168E7BCE3E}"/>
              </a:ext>
            </a:extLst>
          </p:cNvPr>
          <p:cNvPicPr>
            <a:picLocks noChangeAspect="1"/>
          </p:cNvPicPr>
          <p:nvPr/>
        </p:nvPicPr>
        <p:blipFill>
          <a:blip r:embed="rId5"/>
          <a:srcRect/>
          <a:stretch/>
        </p:blipFill>
        <p:spPr>
          <a:xfrm>
            <a:off x="4712951" y="1726244"/>
            <a:ext cx="4242698" cy="2472698"/>
          </a:xfrm>
          <a:prstGeom prst="rect">
            <a:avLst/>
          </a:prstGeom>
          <a:effectLst>
            <a:softEdge rad="31750"/>
          </a:effectLst>
        </p:spPr>
      </p:pic>
      <p:sp>
        <p:nvSpPr>
          <p:cNvPr id="4" name="Google Shape;1873;p53">
            <a:extLst>
              <a:ext uri="{FF2B5EF4-FFF2-40B4-BE49-F238E27FC236}">
                <a16:creationId xmlns:a16="http://schemas.microsoft.com/office/drawing/2014/main" id="{27A3F71C-8561-9DEF-37DB-824C3D4D9733}"/>
              </a:ext>
            </a:extLst>
          </p:cNvPr>
          <p:cNvSpPr txBox="1">
            <a:spLocks/>
          </p:cNvSpPr>
          <p:nvPr/>
        </p:nvSpPr>
        <p:spPr>
          <a:xfrm>
            <a:off x="188352" y="1214315"/>
            <a:ext cx="4084710" cy="2049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1600"/>
              </a:spcBef>
              <a:buFont typeface="Montserrat"/>
              <a:buChar char="◆"/>
            </a:pPr>
            <a:r>
              <a:rPr lang="en-US" dirty="0"/>
              <a:t>Before proceeding with the actual implementation, we need a large dataset containing colorized images. The chosen dataset is the </a:t>
            </a:r>
            <a:r>
              <a:rPr lang="en-US" i="1" dirty="0"/>
              <a:t>Google Landmark </a:t>
            </a:r>
            <a:r>
              <a:rPr lang="en-US" dirty="0"/>
              <a:t>Dataset containing approximately 5 million colorized images about human-made and natural landmarks.</a:t>
            </a:r>
          </a:p>
        </p:txBody>
      </p:sp>
      <p:sp>
        <p:nvSpPr>
          <p:cNvPr id="26" name="Google Shape;1873;p53">
            <a:extLst>
              <a:ext uri="{FF2B5EF4-FFF2-40B4-BE49-F238E27FC236}">
                <a16:creationId xmlns:a16="http://schemas.microsoft.com/office/drawing/2014/main" id="{B67BE2B0-842E-CF83-F41F-247DB7A997A5}"/>
              </a:ext>
            </a:extLst>
          </p:cNvPr>
          <p:cNvSpPr txBox="1">
            <a:spLocks/>
          </p:cNvSpPr>
          <p:nvPr/>
        </p:nvSpPr>
        <p:spPr>
          <a:xfrm>
            <a:off x="188352" y="3245710"/>
            <a:ext cx="4084710" cy="9532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1600"/>
              </a:spcBef>
              <a:buFont typeface="Montserrat"/>
              <a:buChar char="◆"/>
            </a:pPr>
            <a:r>
              <a:rPr lang="en-US" dirty="0"/>
              <a:t>The dimensions of the images vary, so only images of size 600x800x3 were chosen.</a:t>
            </a:r>
          </a:p>
        </p:txBody>
      </p:sp>
      <p:sp>
        <p:nvSpPr>
          <p:cNvPr id="27" name="Google Shape;1873;p53">
            <a:extLst>
              <a:ext uri="{FF2B5EF4-FFF2-40B4-BE49-F238E27FC236}">
                <a16:creationId xmlns:a16="http://schemas.microsoft.com/office/drawing/2014/main" id="{DB16B924-88A0-E8E8-42B0-EA250FE6F00C}"/>
              </a:ext>
            </a:extLst>
          </p:cNvPr>
          <p:cNvSpPr txBox="1">
            <a:spLocks/>
          </p:cNvSpPr>
          <p:nvPr/>
        </p:nvSpPr>
        <p:spPr>
          <a:xfrm>
            <a:off x="188352" y="4122929"/>
            <a:ext cx="4084710" cy="9532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1600"/>
              </a:spcBef>
              <a:buFont typeface="Montserrat"/>
              <a:buChar char="◆"/>
            </a:pPr>
            <a:r>
              <a:rPr lang="en-US" dirty="0"/>
              <a:t>The only preprocessing that took place was the conversion of RGB to LAB format.</a:t>
            </a:r>
          </a:p>
        </p:txBody>
      </p:sp>
    </p:spTree>
    <p:extLst>
      <p:ext uri="{BB962C8B-B14F-4D97-AF65-F5344CB8AC3E}">
        <p14:creationId xmlns:p14="http://schemas.microsoft.com/office/powerpoint/2010/main" val="2126781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642;p48">
            <a:extLst>
              <a:ext uri="{FF2B5EF4-FFF2-40B4-BE49-F238E27FC236}">
                <a16:creationId xmlns:a16="http://schemas.microsoft.com/office/drawing/2014/main" id="{A7D6EF35-F799-E896-BFF0-0BC4248F7A88}"/>
              </a:ext>
            </a:extLst>
          </p:cNvPr>
          <p:cNvSpPr txBox="1">
            <a:spLocks noGrp="1"/>
          </p:cNvSpPr>
          <p:nvPr>
            <p:ph type="title"/>
          </p:nvPr>
        </p:nvSpPr>
        <p:spPr>
          <a:xfrm>
            <a:off x="700950" y="127001"/>
            <a:ext cx="4084710" cy="11790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effectLst/>
              </a:rPr>
              <a:t>Architecture and Configuration</a:t>
            </a:r>
            <a:endParaRPr dirty="0"/>
          </a:p>
        </p:txBody>
      </p:sp>
      <p:sp>
        <p:nvSpPr>
          <p:cNvPr id="12" name="Google Shape;1873;p53">
            <a:extLst>
              <a:ext uri="{FF2B5EF4-FFF2-40B4-BE49-F238E27FC236}">
                <a16:creationId xmlns:a16="http://schemas.microsoft.com/office/drawing/2014/main" id="{1CEDE4DF-6ED2-06AC-3AE6-B39316656D0D}"/>
              </a:ext>
            </a:extLst>
          </p:cNvPr>
          <p:cNvSpPr txBox="1">
            <a:spLocks/>
          </p:cNvSpPr>
          <p:nvPr/>
        </p:nvSpPr>
        <p:spPr>
          <a:xfrm>
            <a:off x="182002" y="1646115"/>
            <a:ext cx="4084710" cy="30211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1600"/>
              </a:spcBef>
              <a:buFont typeface="Montserrat"/>
              <a:buChar char="◆"/>
            </a:pPr>
            <a:r>
              <a:rPr lang="en-US" dirty="0"/>
              <a:t>The encoder will consist of convolutional layers and the decoder will contain transposed convolutional layers. </a:t>
            </a:r>
          </a:p>
          <a:p>
            <a:pPr>
              <a:spcBef>
                <a:spcPts val="1600"/>
              </a:spcBef>
              <a:buFont typeface="Montserrat"/>
              <a:buChar char="◆"/>
            </a:pPr>
            <a:r>
              <a:rPr lang="en-US" dirty="0"/>
              <a:t>The input will be images of 600x800 with 1 channel, the L value (lightness). In the output, we will get a 600x800 image with 2 channels, the a and b values. The final colorized image will be constructed by combining the predicted a and b with the input L.</a:t>
            </a:r>
          </a:p>
        </p:txBody>
      </p:sp>
      <p:sp>
        <p:nvSpPr>
          <p:cNvPr id="13" name="Google Shape;1873;p53">
            <a:extLst>
              <a:ext uri="{FF2B5EF4-FFF2-40B4-BE49-F238E27FC236}">
                <a16:creationId xmlns:a16="http://schemas.microsoft.com/office/drawing/2014/main" id="{3E0EC89A-70F2-09A0-E38C-836ED37E8857}"/>
              </a:ext>
            </a:extLst>
          </p:cNvPr>
          <p:cNvSpPr txBox="1">
            <a:spLocks/>
          </p:cNvSpPr>
          <p:nvPr/>
        </p:nvSpPr>
        <p:spPr>
          <a:xfrm>
            <a:off x="4572000" y="230065"/>
            <a:ext cx="4383648" cy="4437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1600"/>
              </a:spcBef>
              <a:buFont typeface="Montserrat"/>
              <a:buChar char="◆"/>
            </a:pPr>
            <a:r>
              <a:rPr lang="en-US" dirty="0"/>
              <a:t>Activation function: </a:t>
            </a:r>
            <a:r>
              <a:rPr lang="en-US" dirty="0" err="1"/>
              <a:t>ReLU</a:t>
            </a:r>
            <a:r>
              <a:rPr lang="en-US" dirty="0"/>
              <a:t> </a:t>
            </a:r>
          </a:p>
          <a:p>
            <a:pPr>
              <a:spcBef>
                <a:spcPts val="1600"/>
              </a:spcBef>
              <a:buFont typeface="Montserrat"/>
              <a:buChar char="◆"/>
            </a:pPr>
            <a:r>
              <a:rPr lang="en-US" dirty="0"/>
              <a:t>Optimizer: Adam</a:t>
            </a:r>
          </a:p>
          <a:p>
            <a:pPr>
              <a:spcBef>
                <a:spcPts val="1600"/>
              </a:spcBef>
              <a:buFont typeface="Montserrat"/>
              <a:buChar char="◆"/>
            </a:pPr>
            <a:r>
              <a:rPr lang="en-US" dirty="0"/>
              <a:t>The batch size was set to 20, which means training the network with batches </a:t>
            </a:r>
            <a:r>
              <a:rPr lang="en-US"/>
              <a:t>containing 20 </a:t>
            </a:r>
            <a:r>
              <a:rPr lang="en-US" dirty="0"/>
              <a:t>images combined.</a:t>
            </a:r>
          </a:p>
          <a:p>
            <a:pPr>
              <a:spcBef>
                <a:spcPts val="1600"/>
              </a:spcBef>
              <a:buFont typeface="Montserrat"/>
              <a:buChar char="◆"/>
            </a:pPr>
            <a:r>
              <a:rPr lang="en-US" dirty="0"/>
              <a:t>Epochs : 30</a:t>
            </a:r>
          </a:p>
          <a:p>
            <a:pPr>
              <a:spcBef>
                <a:spcPts val="1600"/>
              </a:spcBef>
              <a:buFont typeface="Montserrat"/>
              <a:buChar char="◆"/>
            </a:pPr>
            <a:r>
              <a:rPr lang="en-US" dirty="0"/>
              <a:t>Number of parameters of the architecture: 889082</a:t>
            </a:r>
          </a:p>
          <a:p>
            <a:pPr>
              <a:spcBef>
                <a:spcPts val="1600"/>
              </a:spcBef>
              <a:buFont typeface="Montserrat"/>
              <a:buChar char="◆"/>
            </a:pPr>
            <a:r>
              <a:rPr lang="en-US" dirty="0"/>
              <a:t>Training on around 10,000 (initially) and 28,000 images (final version).</a:t>
            </a:r>
          </a:p>
          <a:p>
            <a:pPr>
              <a:spcBef>
                <a:spcPts val="1600"/>
              </a:spcBef>
              <a:buFont typeface="Montserrat"/>
              <a:buChar char="◆"/>
            </a:pPr>
            <a:r>
              <a:rPr lang="en-US" dirty="0"/>
              <a:t>Using Python, </a:t>
            </a:r>
            <a:r>
              <a:rPr lang="en-US" dirty="0" err="1"/>
              <a:t>Pytorch</a:t>
            </a:r>
            <a:r>
              <a:rPr lang="en-US" dirty="0"/>
              <a:t>, and Scikit-Image</a:t>
            </a:r>
          </a:p>
        </p:txBody>
      </p:sp>
      <p:pic>
        <p:nvPicPr>
          <p:cNvPr id="3" name="Graphic 2">
            <a:extLst>
              <a:ext uri="{FF2B5EF4-FFF2-40B4-BE49-F238E27FC236}">
                <a16:creationId xmlns:a16="http://schemas.microsoft.com/office/drawing/2014/main" id="{CEE79687-4EC8-9E5D-A8C8-5447096EED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43345" y="4232867"/>
            <a:ext cx="867598" cy="952472"/>
          </a:xfrm>
          <a:prstGeom prst="rect">
            <a:avLst/>
          </a:prstGeom>
        </p:spPr>
      </p:pic>
      <p:pic>
        <p:nvPicPr>
          <p:cNvPr id="5" name="Graphic 4">
            <a:extLst>
              <a:ext uri="{FF2B5EF4-FFF2-40B4-BE49-F238E27FC236}">
                <a16:creationId xmlns:a16="http://schemas.microsoft.com/office/drawing/2014/main" id="{6BA2C247-410B-A739-1FF5-3134F1C1E2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3824" y="4109385"/>
            <a:ext cx="787848" cy="952472"/>
          </a:xfrm>
          <a:prstGeom prst="rect">
            <a:avLst/>
          </a:prstGeom>
        </p:spPr>
      </p:pic>
    </p:spTree>
    <p:extLst>
      <p:ext uri="{BB962C8B-B14F-4D97-AF65-F5344CB8AC3E}">
        <p14:creationId xmlns:p14="http://schemas.microsoft.com/office/powerpoint/2010/main" val="425719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119986" cy="15383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an Autoencoder?</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colorful squares&#10;&#10;Description automatically generated">
            <a:extLst>
              <a:ext uri="{FF2B5EF4-FFF2-40B4-BE49-F238E27FC236}">
                <a16:creationId xmlns:a16="http://schemas.microsoft.com/office/drawing/2014/main" id="{BF337AD2-A3C2-B889-A564-90BBB11C29FC}"/>
              </a:ext>
            </a:extLst>
          </p:cNvPr>
          <p:cNvPicPr>
            <a:picLocks noChangeAspect="1"/>
          </p:cNvPicPr>
          <p:nvPr/>
        </p:nvPicPr>
        <p:blipFill>
          <a:blip r:embed="rId3"/>
          <a:stretch>
            <a:fillRect/>
          </a:stretch>
        </p:blipFill>
        <p:spPr>
          <a:xfrm>
            <a:off x="86623" y="1593850"/>
            <a:ext cx="8923545" cy="3035299"/>
          </a:xfrm>
          <a:prstGeom prst="rect">
            <a:avLst/>
          </a:prstGeom>
        </p:spPr>
      </p:pic>
      <p:sp>
        <p:nvSpPr>
          <p:cNvPr id="7" name="Google Shape;1642;p48">
            <a:extLst>
              <a:ext uri="{FF2B5EF4-FFF2-40B4-BE49-F238E27FC236}">
                <a16:creationId xmlns:a16="http://schemas.microsoft.com/office/drawing/2014/main" id="{10D2D4DC-9361-7E88-B789-185909D59C0A}"/>
              </a:ext>
            </a:extLst>
          </p:cNvPr>
          <p:cNvSpPr txBox="1">
            <a:spLocks/>
          </p:cNvSpPr>
          <p:nvPr/>
        </p:nvSpPr>
        <p:spPr>
          <a:xfrm>
            <a:off x="3033642" y="146831"/>
            <a:ext cx="3076715" cy="847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pPr algn="ctr"/>
            <a:r>
              <a:rPr lang="en-US" b="1" dirty="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3525231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Google Shape;1660;p49"/>
          <p:cNvPicPr preferRelativeResize="0">
            <a:picLocks noGrp="1"/>
          </p:cNvPicPr>
          <p:nvPr>
            <p:ph type="pic" idx="2"/>
          </p:nvPr>
        </p:nvPicPr>
        <p:blipFill>
          <a:blip r:embed="rId3"/>
          <a:srcRect t="52" b="52"/>
          <a:stretch/>
        </p:blipFill>
        <p:spPr>
          <a:xfrm>
            <a:off x="0" y="0"/>
            <a:ext cx="9144003" cy="5143501"/>
          </a:xfrm>
          <a:prstGeom prst="rect">
            <a:avLst/>
          </a:prstGeom>
        </p:spPr>
      </p:pic>
      <p:grpSp>
        <p:nvGrpSpPr>
          <p:cNvPr id="1662" name="Google Shape;1662;p49"/>
          <p:cNvGrpSpPr/>
          <p:nvPr/>
        </p:nvGrpSpPr>
        <p:grpSpPr>
          <a:xfrm>
            <a:off x="1003700" y="2099400"/>
            <a:ext cx="76825" cy="76800"/>
            <a:chOff x="3104875" y="1099400"/>
            <a:chExt cx="76825" cy="76800"/>
          </a:xfrm>
        </p:grpSpPr>
        <p:sp>
          <p:nvSpPr>
            <p:cNvPr id="1663" name="Google Shape;1663;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49"/>
          <p:cNvGrpSpPr/>
          <p:nvPr/>
        </p:nvGrpSpPr>
        <p:grpSpPr>
          <a:xfrm>
            <a:off x="1791913" y="705950"/>
            <a:ext cx="76825" cy="76800"/>
            <a:chOff x="3104875" y="1099400"/>
            <a:chExt cx="76825" cy="76800"/>
          </a:xfrm>
        </p:grpSpPr>
        <p:sp>
          <p:nvSpPr>
            <p:cNvPr id="1666" name="Google Shape;1666;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9"/>
          <p:cNvGrpSpPr/>
          <p:nvPr/>
        </p:nvGrpSpPr>
        <p:grpSpPr>
          <a:xfrm>
            <a:off x="3801250" y="2800825"/>
            <a:ext cx="76825" cy="76800"/>
            <a:chOff x="3104875" y="1099400"/>
            <a:chExt cx="76825" cy="76800"/>
          </a:xfrm>
        </p:grpSpPr>
        <p:sp>
          <p:nvSpPr>
            <p:cNvPr id="1669" name="Google Shape;1669;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85414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37AD2-A3C2-B889-A564-90BBB11C29FC}"/>
              </a:ext>
            </a:extLst>
          </p:cNvPr>
          <p:cNvPicPr>
            <a:picLocks noChangeAspect="1"/>
          </p:cNvPicPr>
          <p:nvPr/>
        </p:nvPicPr>
        <p:blipFill>
          <a:blip r:embed="rId3"/>
          <a:srcRect/>
          <a:stretch/>
        </p:blipFill>
        <p:spPr>
          <a:xfrm>
            <a:off x="-291319" y="423748"/>
            <a:ext cx="5143500" cy="5143500"/>
          </a:xfrm>
          <a:prstGeom prst="rect">
            <a:avLst/>
          </a:prstGeom>
        </p:spPr>
      </p:pic>
      <p:pic>
        <p:nvPicPr>
          <p:cNvPr id="2" name="Picture 1">
            <a:extLst>
              <a:ext uri="{FF2B5EF4-FFF2-40B4-BE49-F238E27FC236}">
                <a16:creationId xmlns:a16="http://schemas.microsoft.com/office/drawing/2014/main" id="{9B179069-C8D3-D2FF-AD8F-25C8FEE3F2B0}"/>
              </a:ext>
            </a:extLst>
          </p:cNvPr>
          <p:cNvPicPr>
            <a:picLocks noChangeAspect="1"/>
          </p:cNvPicPr>
          <p:nvPr/>
        </p:nvPicPr>
        <p:blipFill>
          <a:blip r:embed="rId4"/>
          <a:srcRect/>
          <a:stretch/>
        </p:blipFill>
        <p:spPr>
          <a:xfrm>
            <a:off x="4291818" y="423748"/>
            <a:ext cx="5143501" cy="5143501"/>
          </a:xfrm>
          <a:prstGeom prst="rect">
            <a:avLst/>
          </a:prstGeom>
        </p:spPr>
      </p:pic>
      <p:sp>
        <p:nvSpPr>
          <p:cNvPr id="7" name="Google Shape;1642;p48">
            <a:extLst>
              <a:ext uri="{FF2B5EF4-FFF2-40B4-BE49-F238E27FC236}">
                <a16:creationId xmlns:a16="http://schemas.microsoft.com/office/drawing/2014/main" id="{10D2D4DC-9361-7E88-B789-185909D59C0A}"/>
              </a:ext>
            </a:extLst>
          </p:cNvPr>
          <p:cNvSpPr txBox="1">
            <a:spLocks/>
          </p:cNvSpPr>
          <p:nvPr/>
        </p:nvSpPr>
        <p:spPr>
          <a:xfrm>
            <a:off x="-206375" y="-1"/>
            <a:ext cx="9556750" cy="847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pPr algn="ctr"/>
            <a:r>
              <a:rPr lang="en-US" dirty="0">
                <a:solidFill>
                  <a:schemeClr val="bg1"/>
                </a:solidFill>
              </a:rPr>
              <a:t>Learning Rate = 0.001</a:t>
            </a:r>
          </a:p>
        </p:txBody>
      </p:sp>
      <p:sp>
        <p:nvSpPr>
          <p:cNvPr id="4" name="TextBox 3">
            <a:extLst>
              <a:ext uri="{FF2B5EF4-FFF2-40B4-BE49-F238E27FC236}">
                <a16:creationId xmlns:a16="http://schemas.microsoft.com/office/drawing/2014/main" id="{F015AD4A-9DBB-6AB4-ECF9-45D1E8AFD3B0}"/>
              </a:ext>
            </a:extLst>
          </p:cNvPr>
          <p:cNvSpPr txBox="1"/>
          <p:nvPr/>
        </p:nvSpPr>
        <p:spPr>
          <a:xfrm>
            <a:off x="1796164" y="4901167"/>
            <a:ext cx="968535" cy="246221"/>
          </a:xfrm>
          <a:prstGeom prst="rect">
            <a:avLst/>
          </a:prstGeom>
          <a:noFill/>
        </p:spPr>
        <p:txBody>
          <a:bodyPr wrap="none" rtlCol="0">
            <a:spAutoFit/>
          </a:bodyPr>
          <a:lstStyle/>
          <a:p>
            <a:r>
              <a:rPr lang="en-US" sz="1000" dirty="0">
                <a:solidFill>
                  <a:schemeClr val="bg1"/>
                </a:solidFill>
                <a:latin typeface="Montserrat"/>
                <a:sym typeface="Montserrat"/>
              </a:rPr>
              <a:t>Training Set</a:t>
            </a:r>
          </a:p>
        </p:txBody>
      </p:sp>
      <p:sp>
        <p:nvSpPr>
          <p:cNvPr id="5" name="TextBox 4">
            <a:extLst>
              <a:ext uri="{FF2B5EF4-FFF2-40B4-BE49-F238E27FC236}">
                <a16:creationId xmlns:a16="http://schemas.microsoft.com/office/drawing/2014/main" id="{00E96FBB-AF84-DE51-350C-2E714A23CA84}"/>
              </a:ext>
            </a:extLst>
          </p:cNvPr>
          <p:cNvSpPr txBox="1"/>
          <p:nvPr/>
        </p:nvSpPr>
        <p:spPr>
          <a:xfrm>
            <a:off x="6518762" y="4897279"/>
            <a:ext cx="689612" cy="246221"/>
          </a:xfrm>
          <a:prstGeom prst="rect">
            <a:avLst/>
          </a:prstGeom>
          <a:noFill/>
        </p:spPr>
        <p:txBody>
          <a:bodyPr wrap="none" rtlCol="0">
            <a:spAutoFit/>
          </a:bodyPr>
          <a:lstStyle/>
          <a:p>
            <a:r>
              <a:rPr lang="en-US" sz="1000" dirty="0">
                <a:solidFill>
                  <a:schemeClr val="bg1"/>
                </a:solidFill>
                <a:latin typeface="Montserrat"/>
                <a:sym typeface="Montserrat"/>
              </a:rPr>
              <a:t>Test Set</a:t>
            </a:r>
          </a:p>
        </p:txBody>
      </p:sp>
      <p:cxnSp>
        <p:nvCxnSpPr>
          <p:cNvPr id="8" name="Straight Connector 7">
            <a:extLst>
              <a:ext uri="{FF2B5EF4-FFF2-40B4-BE49-F238E27FC236}">
                <a16:creationId xmlns:a16="http://schemas.microsoft.com/office/drawing/2014/main" id="{74B4ABAE-62A3-A722-9A3B-6022C4B4EB7A}"/>
              </a:ext>
            </a:extLst>
          </p:cNvPr>
          <p:cNvCxnSpPr>
            <a:cxnSpLocks/>
            <a:stCxn id="7" idx="2"/>
          </p:cNvCxnSpPr>
          <p:nvPr/>
        </p:nvCxnSpPr>
        <p:spPr>
          <a:xfrm>
            <a:off x="4572000" y="847498"/>
            <a:ext cx="0" cy="417289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4255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Google Shape;1660;p49"/>
          <p:cNvPicPr preferRelativeResize="0">
            <a:picLocks noGrp="1"/>
          </p:cNvPicPr>
          <p:nvPr>
            <p:ph type="pic" idx="2"/>
          </p:nvPr>
        </p:nvPicPr>
        <p:blipFill>
          <a:blip r:embed="rId3"/>
          <a:srcRect t="52" b="52"/>
          <a:stretch/>
        </p:blipFill>
        <p:spPr>
          <a:xfrm>
            <a:off x="0" y="0"/>
            <a:ext cx="9144003" cy="5143501"/>
          </a:xfrm>
          <a:prstGeom prst="rect">
            <a:avLst/>
          </a:prstGeom>
        </p:spPr>
      </p:pic>
      <p:grpSp>
        <p:nvGrpSpPr>
          <p:cNvPr id="1662" name="Google Shape;1662;p49"/>
          <p:cNvGrpSpPr/>
          <p:nvPr/>
        </p:nvGrpSpPr>
        <p:grpSpPr>
          <a:xfrm>
            <a:off x="1003700" y="2099400"/>
            <a:ext cx="76825" cy="76800"/>
            <a:chOff x="3104875" y="1099400"/>
            <a:chExt cx="76825" cy="76800"/>
          </a:xfrm>
        </p:grpSpPr>
        <p:sp>
          <p:nvSpPr>
            <p:cNvPr id="1663" name="Google Shape;1663;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49"/>
          <p:cNvGrpSpPr/>
          <p:nvPr/>
        </p:nvGrpSpPr>
        <p:grpSpPr>
          <a:xfrm>
            <a:off x="1791913" y="705950"/>
            <a:ext cx="76825" cy="76800"/>
            <a:chOff x="3104875" y="1099400"/>
            <a:chExt cx="76825" cy="76800"/>
          </a:xfrm>
        </p:grpSpPr>
        <p:sp>
          <p:nvSpPr>
            <p:cNvPr id="1666" name="Google Shape;1666;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9"/>
          <p:cNvGrpSpPr/>
          <p:nvPr/>
        </p:nvGrpSpPr>
        <p:grpSpPr>
          <a:xfrm>
            <a:off x="3801250" y="2800825"/>
            <a:ext cx="76825" cy="76800"/>
            <a:chOff x="3104875" y="1099400"/>
            <a:chExt cx="76825" cy="76800"/>
          </a:xfrm>
        </p:grpSpPr>
        <p:sp>
          <p:nvSpPr>
            <p:cNvPr id="1669" name="Google Shape;1669;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7271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Google Shape;1660;p49"/>
          <p:cNvPicPr preferRelativeResize="0">
            <a:picLocks noGrp="1"/>
          </p:cNvPicPr>
          <p:nvPr>
            <p:ph type="pic" idx="2"/>
          </p:nvPr>
        </p:nvPicPr>
        <p:blipFill>
          <a:blip r:embed="rId3"/>
          <a:srcRect t="52" b="52"/>
          <a:stretch/>
        </p:blipFill>
        <p:spPr>
          <a:xfrm>
            <a:off x="0" y="0"/>
            <a:ext cx="9144003" cy="5143501"/>
          </a:xfrm>
          <a:prstGeom prst="rect">
            <a:avLst/>
          </a:prstGeom>
        </p:spPr>
      </p:pic>
      <p:grpSp>
        <p:nvGrpSpPr>
          <p:cNvPr id="1665" name="Google Shape;1665;p49"/>
          <p:cNvGrpSpPr/>
          <p:nvPr/>
        </p:nvGrpSpPr>
        <p:grpSpPr>
          <a:xfrm>
            <a:off x="1791913" y="705950"/>
            <a:ext cx="76825" cy="76800"/>
            <a:chOff x="3104875" y="1099400"/>
            <a:chExt cx="76825" cy="76800"/>
          </a:xfrm>
        </p:grpSpPr>
        <p:sp>
          <p:nvSpPr>
            <p:cNvPr id="1666" name="Google Shape;1666;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9"/>
          <p:cNvGrpSpPr/>
          <p:nvPr/>
        </p:nvGrpSpPr>
        <p:grpSpPr>
          <a:xfrm>
            <a:off x="3801250" y="2800825"/>
            <a:ext cx="76825" cy="76800"/>
            <a:chOff x="3104875" y="1099400"/>
            <a:chExt cx="76825" cy="76800"/>
          </a:xfrm>
        </p:grpSpPr>
        <p:sp>
          <p:nvSpPr>
            <p:cNvPr id="1669" name="Google Shape;1669;p4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7677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37AD2-A3C2-B889-A564-90BBB11C29FC}"/>
              </a:ext>
            </a:extLst>
          </p:cNvPr>
          <p:cNvPicPr>
            <a:picLocks noChangeAspect="1"/>
          </p:cNvPicPr>
          <p:nvPr/>
        </p:nvPicPr>
        <p:blipFill>
          <a:blip r:embed="rId3"/>
          <a:srcRect/>
          <a:stretch/>
        </p:blipFill>
        <p:spPr>
          <a:xfrm>
            <a:off x="-291319" y="423748"/>
            <a:ext cx="5143500" cy="5143500"/>
          </a:xfrm>
          <a:prstGeom prst="rect">
            <a:avLst/>
          </a:prstGeom>
        </p:spPr>
      </p:pic>
      <p:pic>
        <p:nvPicPr>
          <p:cNvPr id="2" name="Picture 1">
            <a:extLst>
              <a:ext uri="{FF2B5EF4-FFF2-40B4-BE49-F238E27FC236}">
                <a16:creationId xmlns:a16="http://schemas.microsoft.com/office/drawing/2014/main" id="{9B179069-C8D3-D2FF-AD8F-25C8FEE3F2B0}"/>
              </a:ext>
            </a:extLst>
          </p:cNvPr>
          <p:cNvPicPr>
            <a:picLocks noChangeAspect="1"/>
          </p:cNvPicPr>
          <p:nvPr/>
        </p:nvPicPr>
        <p:blipFill>
          <a:blip r:embed="rId4"/>
          <a:srcRect/>
          <a:stretch/>
        </p:blipFill>
        <p:spPr>
          <a:xfrm>
            <a:off x="4291818" y="423748"/>
            <a:ext cx="5143501" cy="5143501"/>
          </a:xfrm>
          <a:prstGeom prst="rect">
            <a:avLst/>
          </a:prstGeom>
        </p:spPr>
      </p:pic>
      <p:sp>
        <p:nvSpPr>
          <p:cNvPr id="7" name="Google Shape;1642;p48">
            <a:extLst>
              <a:ext uri="{FF2B5EF4-FFF2-40B4-BE49-F238E27FC236}">
                <a16:creationId xmlns:a16="http://schemas.microsoft.com/office/drawing/2014/main" id="{10D2D4DC-9361-7E88-B789-185909D59C0A}"/>
              </a:ext>
            </a:extLst>
          </p:cNvPr>
          <p:cNvSpPr txBox="1">
            <a:spLocks/>
          </p:cNvSpPr>
          <p:nvPr/>
        </p:nvSpPr>
        <p:spPr>
          <a:xfrm>
            <a:off x="-206375" y="-1"/>
            <a:ext cx="9556750" cy="847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pPr algn="ctr"/>
            <a:r>
              <a:rPr lang="en-US" dirty="0">
                <a:solidFill>
                  <a:schemeClr val="bg1"/>
                </a:solidFill>
              </a:rPr>
              <a:t>Learning Rate = 0.01</a:t>
            </a:r>
          </a:p>
        </p:txBody>
      </p:sp>
      <p:sp>
        <p:nvSpPr>
          <p:cNvPr id="4" name="TextBox 3">
            <a:extLst>
              <a:ext uri="{FF2B5EF4-FFF2-40B4-BE49-F238E27FC236}">
                <a16:creationId xmlns:a16="http://schemas.microsoft.com/office/drawing/2014/main" id="{F015AD4A-9DBB-6AB4-ECF9-45D1E8AFD3B0}"/>
              </a:ext>
            </a:extLst>
          </p:cNvPr>
          <p:cNvSpPr txBox="1"/>
          <p:nvPr/>
        </p:nvSpPr>
        <p:spPr>
          <a:xfrm>
            <a:off x="1796164" y="4901167"/>
            <a:ext cx="968535" cy="246221"/>
          </a:xfrm>
          <a:prstGeom prst="rect">
            <a:avLst/>
          </a:prstGeom>
          <a:noFill/>
        </p:spPr>
        <p:txBody>
          <a:bodyPr wrap="none" rtlCol="0">
            <a:spAutoFit/>
          </a:bodyPr>
          <a:lstStyle/>
          <a:p>
            <a:r>
              <a:rPr lang="en-US" sz="1000" dirty="0">
                <a:solidFill>
                  <a:schemeClr val="bg1"/>
                </a:solidFill>
                <a:latin typeface="Montserrat"/>
                <a:sym typeface="Montserrat"/>
              </a:rPr>
              <a:t>Training Set</a:t>
            </a:r>
          </a:p>
        </p:txBody>
      </p:sp>
      <p:sp>
        <p:nvSpPr>
          <p:cNvPr id="5" name="TextBox 4">
            <a:extLst>
              <a:ext uri="{FF2B5EF4-FFF2-40B4-BE49-F238E27FC236}">
                <a16:creationId xmlns:a16="http://schemas.microsoft.com/office/drawing/2014/main" id="{00E96FBB-AF84-DE51-350C-2E714A23CA84}"/>
              </a:ext>
            </a:extLst>
          </p:cNvPr>
          <p:cNvSpPr txBox="1"/>
          <p:nvPr/>
        </p:nvSpPr>
        <p:spPr>
          <a:xfrm>
            <a:off x="6518762" y="4897279"/>
            <a:ext cx="689612" cy="246221"/>
          </a:xfrm>
          <a:prstGeom prst="rect">
            <a:avLst/>
          </a:prstGeom>
          <a:noFill/>
        </p:spPr>
        <p:txBody>
          <a:bodyPr wrap="none" rtlCol="0">
            <a:spAutoFit/>
          </a:bodyPr>
          <a:lstStyle/>
          <a:p>
            <a:r>
              <a:rPr lang="en-US" sz="1000" dirty="0">
                <a:solidFill>
                  <a:schemeClr val="bg1"/>
                </a:solidFill>
                <a:latin typeface="Montserrat"/>
                <a:sym typeface="Montserrat"/>
              </a:rPr>
              <a:t>Test Set</a:t>
            </a:r>
          </a:p>
        </p:txBody>
      </p:sp>
      <p:cxnSp>
        <p:nvCxnSpPr>
          <p:cNvPr id="8" name="Straight Connector 7">
            <a:extLst>
              <a:ext uri="{FF2B5EF4-FFF2-40B4-BE49-F238E27FC236}">
                <a16:creationId xmlns:a16="http://schemas.microsoft.com/office/drawing/2014/main" id="{74B4ABAE-62A3-A722-9A3B-6022C4B4EB7A}"/>
              </a:ext>
            </a:extLst>
          </p:cNvPr>
          <p:cNvCxnSpPr>
            <a:cxnSpLocks/>
            <a:stCxn id="7" idx="2"/>
          </p:cNvCxnSpPr>
          <p:nvPr/>
        </p:nvCxnSpPr>
        <p:spPr>
          <a:xfrm>
            <a:off x="4572000" y="847498"/>
            <a:ext cx="0" cy="417289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2546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37AD2-A3C2-B889-A564-90BBB11C29FC}"/>
              </a:ext>
            </a:extLst>
          </p:cNvPr>
          <p:cNvPicPr>
            <a:picLocks noChangeAspect="1"/>
          </p:cNvPicPr>
          <p:nvPr/>
        </p:nvPicPr>
        <p:blipFill>
          <a:blip r:embed="rId3"/>
          <a:srcRect/>
          <a:stretch/>
        </p:blipFill>
        <p:spPr>
          <a:xfrm>
            <a:off x="-291319" y="423748"/>
            <a:ext cx="5143500" cy="5143500"/>
          </a:xfrm>
          <a:prstGeom prst="rect">
            <a:avLst/>
          </a:prstGeom>
        </p:spPr>
      </p:pic>
      <p:pic>
        <p:nvPicPr>
          <p:cNvPr id="2" name="Picture 1">
            <a:extLst>
              <a:ext uri="{FF2B5EF4-FFF2-40B4-BE49-F238E27FC236}">
                <a16:creationId xmlns:a16="http://schemas.microsoft.com/office/drawing/2014/main" id="{9B179069-C8D3-D2FF-AD8F-25C8FEE3F2B0}"/>
              </a:ext>
            </a:extLst>
          </p:cNvPr>
          <p:cNvPicPr>
            <a:picLocks noChangeAspect="1"/>
          </p:cNvPicPr>
          <p:nvPr/>
        </p:nvPicPr>
        <p:blipFill>
          <a:blip r:embed="rId4"/>
          <a:srcRect/>
          <a:stretch/>
        </p:blipFill>
        <p:spPr>
          <a:xfrm>
            <a:off x="4291818" y="423748"/>
            <a:ext cx="5143501" cy="5143501"/>
          </a:xfrm>
          <a:prstGeom prst="rect">
            <a:avLst/>
          </a:prstGeom>
        </p:spPr>
      </p:pic>
      <p:sp>
        <p:nvSpPr>
          <p:cNvPr id="7" name="Google Shape;1642;p48">
            <a:extLst>
              <a:ext uri="{FF2B5EF4-FFF2-40B4-BE49-F238E27FC236}">
                <a16:creationId xmlns:a16="http://schemas.microsoft.com/office/drawing/2014/main" id="{10D2D4DC-9361-7E88-B789-185909D59C0A}"/>
              </a:ext>
            </a:extLst>
          </p:cNvPr>
          <p:cNvSpPr txBox="1">
            <a:spLocks/>
          </p:cNvSpPr>
          <p:nvPr/>
        </p:nvSpPr>
        <p:spPr>
          <a:xfrm>
            <a:off x="-206375" y="-1"/>
            <a:ext cx="9556750" cy="847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pPr algn="ctr"/>
            <a:r>
              <a:rPr lang="en-US" dirty="0">
                <a:solidFill>
                  <a:schemeClr val="bg1"/>
                </a:solidFill>
              </a:rPr>
              <a:t>Learning Rate = 0.001 (new)</a:t>
            </a:r>
          </a:p>
        </p:txBody>
      </p:sp>
      <p:sp>
        <p:nvSpPr>
          <p:cNvPr id="4" name="TextBox 3">
            <a:extLst>
              <a:ext uri="{FF2B5EF4-FFF2-40B4-BE49-F238E27FC236}">
                <a16:creationId xmlns:a16="http://schemas.microsoft.com/office/drawing/2014/main" id="{F015AD4A-9DBB-6AB4-ECF9-45D1E8AFD3B0}"/>
              </a:ext>
            </a:extLst>
          </p:cNvPr>
          <p:cNvSpPr txBox="1"/>
          <p:nvPr/>
        </p:nvSpPr>
        <p:spPr>
          <a:xfrm>
            <a:off x="1796164" y="4901167"/>
            <a:ext cx="968535" cy="246221"/>
          </a:xfrm>
          <a:prstGeom prst="rect">
            <a:avLst/>
          </a:prstGeom>
          <a:noFill/>
        </p:spPr>
        <p:txBody>
          <a:bodyPr wrap="none" rtlCol="0">
            <a:spAutoFit/>
          </a:bodyPr>
          <a:lstStyle/>
          <a:p>
            <a:r>
              <a:rPr lang="en-US" sz="1000" dirty="0">
                <a:solidFill>
                  <a:schemeClr val="bg1"/>
                </a:solidFill>
                <a:latin typeface="Montserrat"/>
                <a:sym typeface="Montserrat"/>
              </a:rPr>
              <a:t>Training Set</a:t>
            </a:r>
          </a:p>
        </p:txBody>
      </p:sp>
      <p:sp>
        <p:nvSpPr>
          <p:cNvPr id="5" name="TextBox 4">
            <a:extLst>
              <a:ext uri="{FF2B5EF4-FFF2-40B4-BE49-F238E27FC236}">
                <a16:creationId xmlns:a16="http://schemas.microsoft.com/office/drawing/2014/main" id="{00E96FBB-AF84-DE51-350C-2E714A23CA84}"/>
              </a:ext>
            </a:extLst>
          </p:cNvPr>
          <p:cNvSpPr txBox="1"/>
          <p:nvPr/>
        </p:nvSpPr>
        <p:spPr>
          <a:xfrm>
            <a:off x="6518762" y="4897279"/>
            <a:ext cx="689612" cy="246221"/>
          </a:xfrm>
          <a:prstGeom prst="rect">
            <a:avLst/>
          </a:prstGeom>
          <a:noFill/>
        </p:spPr>
        <p:txBody>
          <a:bodyPr wrap="none" rtlCol="0">
            <a:spAutoFit/>
          </a:bodyPr>
          <a:lstStyle/>
          <a:p>
            <a:r>
              <a:rPr lang="en-US" sz="1000" dirty="0">
                <a:solidFill>
                  <a:schemeClr val="bg1"/>
                </a:solidFill>
                <a:latin typeface="Montserrat"/>
                <a:sym typeface="Montserrat"/>
              </a:rPr>
              <a:t>Test Set</a:t>
            </a:r>
          </a:p>
        </p:txBody>
      </p:sp>
      <p:cxnSp>
        <p:nvCxnSpPr>
          <p:cNvPr id="8" name="Straight Connector 7">
            <a:extLst>
              <a:ext uri="{FF2B5EF4-FFF2-40B4-BE49-F238E27FC236}">
                <a16:creationId xmlns:a16="http://schemas.microsoft.com/office/drawing/2014/main" id="{74B4ABAE-62A3-A722-9A3B-6022C4B4EB7A}"/>
              </a:ext>
            </a:extLst>
          </p:cNvPr>
          <p:cNvCxnSpPr>
            <a:cxnSpLocks/>
            <a:stCxn id="7" idx="2"/>
          </p:cNvCxnSpPr>
          <p:nvPr/>
        </p:nvCxnSpPr>
        <p:spPr>
          <a:xfrm>
            <a:off x="4572000" y="847498"/>
            <a:ext cx="0" cy="417289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2498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48"/>
          <p:cNvPicPr preferRelativeResize="0"/>
          <p:nvPr/>
        </p:nvPicPr>
        <p:blipFill rotWithShape="1">
          <a:blip r:embed="rId3">
            <a:alphaModFix/>
          </a:blip>
          <a:srcRect l="25537" t="7152" r="23467" b="5838"/>
          <a:stretch/>
        </p:blipFill>
        <p:spPr>
          <a:xfrm>
            <a:off x="4094587" y="543955"/>
            <a:ext cx="1920000" cy="1842726"/>
          </a:xfrm>
          <a:prstGeom prst="rect">
            <a:avLst/>
          </a:prstGeom>
          <a:noFill/>
          <a:ln>
            <a:noFill/>
          </a:ln>
        </p:spPr>
      </p:pic>
      <p:sp>
        <p:nvSpPr>
          <p:cNvPr id="1642" name="Google Shape;1642;p48"/>
          <p:cNvSpPr txBox="1">
            <a:spLocks noGrp="1"/>
          </p:cNvSpPr>
          <p:nvPr>
            <p:ph type="title"/>
          </p:nvPr>
        </p:nvSpPr>
        <p:spPr>
          <a:xfrm>
            <a:off x="719999" y="354116"/>
            <a:ext cx="7274651" cy="604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Further Improvements &amp; Steps</a:t>
            </a:r>
            <a:endParaRPr dirty="0"/>
          </a:p>
        </p:txBody>
      </p:sp>
      <p:pic>
        <p:nvPicPr>
          <p:cNvPr id="1654" name="Google Shape;1654;p48"/>
          <p:cNvPicPr preferRelativeResize="0"/>
          <p:nvPr/>
        </p:nvPicPr>
        <p:blipFill rotWithShape="1">
          <a:blip r:embed="rId4">
            <a:alphaModFix/>
          </a:blip>
          <a:srcRect l="22009" r="18455"/>
          <a:stretch/>
        </p:blipFill>
        <p:spPr>
          <a:xfrm rot="1203247">
            <a:off x="7724304" y="483170"/>
            <a:ext cx="903665" cy="853810"/>
          </a:xfrm>
          <a:prstGeom prst="rect">
            <a:avLst/>
          </a:prstGeom>
          <a:noFill/>
          <a:ln>
            <a:noFill/>
          </a:ln>
        </p:spPr>
      </p:pic>
      <p:sp>
        <p:nvSpPr>
          <p:cNvPr id="5" name="Google Shape;1873;p53">
            <a:extLst>
              <a:ext uri="{FF2B5EF4-FFF2-40B4-BE49-F238E27FC236}">
                <a16:creationId xmlns:a16="http://schemas.microsoft.com/office/drawing/2014/main" id="{67D6BDF9-B23E-1168-AC66-5474F5FC2811}"/>
              </a:ext>
            </a:extLst>
          </p:cNvPr>
          <p:cNvSpPr txBox="1">
            <a:spLocks/>
          </p:cNvSpPr>
          <p:nvPr/>
        </p:nvSpPr>
        <p:spPr>
          <a:xfrm>
            <a:off x="719999" y="1148080"/>
            <a:ext cx="4084710" cy="2605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spcBef>
                <a:spcPts val="1600"/>
              </a:spcBef>
              <a:buFont typeface="Montserrat"/>
              <a:buChar char="◆"/>
            </a:pPr>
            <a:r>
              <a:rPr lang="en-US" dirty="0"/>
              <a:t>More training images.</a:t>
            </a:r>
          </a:p>
          <a:p>
            <a:pPr>
              <a:spcBef>
                <a:spcPts val="1600"/>
              </a:spcBef>
              <a:buFont typeface="Montserrat"/>
              <a:buChar char="◆"/>
            </a:pPr>
            <a:r>
              <a:rPr lang="en-US" dirty="0"/>
              <a:t>Testing with other architectures.</a:t>
            </a:r>
          </a:p>
          <a:p>
            <a:pPr>
              <a:spcBef>
                <a:spcPts val="1600"/>
              </a:spcBef>
              <a:buFont typeface="Montserrat"/>
              <a:buChar char="◆"/>
            </a:pPr>
            <a:r>
              <a:rPr lang="en-US" dirty="0"/>
              <a:t>Varying epochs.</a:t>
            </a:r>
          </a:p>
          <a:p>
            <a:pPr>
              <a:spcBef>
                <a:spcPts val="1600"/>
              </a:spcBef>
              <a:buFont typeface="Montserrat"/>
              <a:buChar char="◆"/>
            </a:pPr>
            <a:r>
              <a:rPr lang="en-US" dirty="0"/>
              <a:t>Varying batch sizes.</a:t>
            </a:r>
          </a:p>
          <a:p>
            <a:pPr>
              <a:spcBef>
                <a:spcPts val="1600"/>
              </a:spcBef>
              <a:buFont typeface="Montserrat"/>
              <a:buChar char="◆"/>
            </a:pPr>
            <a:r>
              <a:rPr lang="en-US" dirty="0"/>
              <a:t>Use GPUs!</a:t>
            </a:r>
          </a:p>
          <a:p>
            <a:pPr>
              <a:spcBef>
                <a:spcPts val="1600"/>
              </a:spcBef>
              <a:buFont typeface="Montserrat"/>
              <a:buChar char="◆"/>
            </a:pPr>
            <a:r>
              <a:rPr lang="en-US" dirty="0"/>
              <a:t>Apply on videos.</a:t>
            </a:r>
          </a:p>
        </p:txBody>
      </p:sp>
      <p:pic>
        <p:nvPicPr>
          <p:cNvPr id="3" name="Picture 2">
            <a:extLst>
              <a:ext uri="{FF2B5EF4-FFF2-40B4-BE49-F238E27FC236}">
                <a16:creationId xmlns:a16="http://schemas.microsoft.com/office/drawing/2014/main" id="{65434912-9B63-DD69-32DD-BDD2A8E91175}"/>
              </a:ext>
            </a:extLst>
          </p:cNvPr>
          <p:cNvPicPr>
            <a:picLocks noChangeAspect="1"/>
          </p:cNvPicPr>
          <p:nvPr/>
        </p:nvPicPr>
        <p:blipFill rotWithShape="1">
          <a:blip r:embed="rId5"/>
          <a:srcRect b="11384"/>
          <a:stretch/>
        </p:blipFill>
        <p:spPr>
          <a:xfrm>
            <a:off x="3989674" y="2117625"/>
            <a:ext cx="4974691" cy="2479724"/>
          </a:xfrm>
          <a:prstGeom prst="rect">
            <a:avLst/>
          </a:prstGeom>
          <a:effectLst>
            <a:glow rad="63500">
              <a:schemeClr val="accent3">
                <a:satMod val="175000"/>
                <a:alpha val="40000"/>
              </a:schemeClr>
            </a:glow>
            <a:softEdge rad="31750"/>
          </a:effectLst>
        </p:spPr>
      </p:pic>
      <p:sp>
        <p:nvSpPr>
          <p:cNvPr id="2" name="TextBox 1">
            <a:extLst>
              <a:ext uri="{FF2B5EF4-FFF2-40B4-BE49-F238E27FC236}">
                <a16:creationId xmlns:a16="http://schemas.microsoft.com/office/drawing/2014/main" id="{E2ECB1DC-CC4B-EA74-2B81-6907612450AA}"/>
              </a:ext>
            </a:extLst>
          </p:cNvPr>
          <p:cNvSpPr txBox="1"/>
          <p:nvPr/>
        </p:nvSpPr>
        <p:spPr>
          <a:xfrm>
            <a:off x="3989674" y="4599545"/>
            <a:ext cx="2024913" cy="246221"/>
          </a:xfrm>
          <a:prstGeom prst="rect">
            <a:avLst/>
          </a:prstGeom>
          <a:noFill/>
        </p:spPr>
        <p:txBody>
          <a:bodyPr wrap="none" rtlCol="0">
            <a:spAutoFit/>
          </a:bodyPr>
          <a:lstStyle/>
          <a:p>
            <a:r>
              <a:rPr lang="en-US" sz="1000" i="1" dirty="0">
                <a:solidFill>
                  <a:schemeClr val="dk1"/>
                </a:solidFill>
                <a:latin typeface="Montserrat"/>
                <a:sym typeface="Montserrat"/>
              </a:rPr>
              <a:t>Example of Coloring a Video</a:t>
            </a:r>
          </a:p>
        </p:txBody>
      </p:sp>
    </p:spTree>
    <p:extLst>
      <p:ext uri="{BB962C8B-B14F-4D97-AF65-F5344CB8AC3E}">
        <p14:creationId xmlns:p14="http://schemas.microsoft.com/office/powerpoint/2010/main" val="4120463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53"/>
          <p:cNvSpPr txBox="1">
            <a:spLocks noGrp="1"/>
          </p:cNvSpPr>
          <p:nvPr>
            <p:ph type="title"/>
          </p:nvPr>
        </p:nvSpPr>
        <p:spPr>
          <a:xfrm>
            <a:off x="716550" y="1603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Acknowledgements</a:t>
            </a:r>
            <a:endParaRPr dirty="0"/>
          </a:p>
        </p:txBody>
      </p:sp>
      <p:pic>
        <p:nvPicPr>
          <p:cNvPr id="2" name="Picture 1">
            <a:extLst>
              <a:ext uri="{FF2B5EF4-FFF2-40B4-BE49-F238E27FC236}">
                <a16:creationId xmlns:a16="http://schemas.microsoft.com/office/drawing/2014/main" id="{81C83977-259A-BB42-92C4-4A4AD1ACCBBE}"/>
              </a:ext>
            </a:extLst>
          </p:cNvPr>
          <p:cNvPicPr>
            <a:picLocks noChangeAspect="1"/>
          </p:cNvPicPr>
          <p:nvPr/>
        </p:nvPicPr>
        <p:blipFill>
          <a:blip r:embed="rId3"/>
          <a:srcRect/>
          <a:stretch/>
        </p:blipFill>
        <p:spPr>
          <a:xfrm>
            <a:off x="4687084" y="1389680"/>
            <a:ext cx="4473533" cy="2364138"/>
          </a:xfrm>
          <a:prstGeom prst="rect">
            <a:avLst/>
          </a:prstGeom>
          <a:effectLst>
            <a:softEdge rad="127000"/>
          </a:effectLst>
        </p:spPr>
      </p:pic>
      <p:pic>
        <p:nvPicPr>
          <p:cNvPr id="5" name="Picture 4">
            <a:extLst>
              <a:ext uri="{FF2B5EF4-FFF2-40B4-BE49-F238E27FC236}">
                <a16:creationId xmlns:a16="http://schemas.microsoft.com/office/drawing/2014/main" id="{74FD9C52-6E18-5CCA-4328-86F61E513E86}"/>
              </a:ext>
            </a:extLst>
          </p:cNvPr>
          <p:cNvPicPr>
            <a:picLocks noChangeAspect="1"/>
          </p:cNvPicPr>
          <p:nvPr/>
        </p:nvPicPr>
        <p:blipFill>
          <a:blip r:embed="rId4"/>
          <a:srcRect/>
          <a:stretch/>
        </p:blipFill>
        <p:spPr>
          <a:xfrm>
            <a:off x="142365" y="1033313"/>
            <a:ext cx="4544719" cy="3076873"/>
          </a:xfrm>
          <a:prstGeom prst="rect">
            <a:avLst/>
          </a:prstGeom>
          <a:effectLst>
            <a:softEdge rad="127000"/>
          </a:effectLst>
        </p:spPr>
      </p:pic>
      <p:pic>
        <p:nvPicPr>
          <p:cNvPr id="7" name="Picture 6">
            <a:extLst>
              <a:ext uri="{FF2B5EF4-FFF2-40B4-BE49-F238E27FC236}">
                <a16:creationId xmlns:a16="http://schemas.microsoft.com/office/drawing/2014/main" id="{CD0E3003-D702-A0A9-1CFE-9400CC440E80}"/>
              </a:ext>
            </a:extLst>
          </p:cNvPr>
          <p:cNvPicPr>
            <a:picLocks noChangeAspect="1"/>
          </p:cNvPicPr>
          <p:nvPr/>
        </p:nvPicPr>
        <p:blipFill rotWithShape="1">
          <a:blip r:embed="rId5"/>
          <a:srcRect b="58327"/>
          <a:stretch/>
        </p:blipFill>
        <p:spPr>
          <a:xfrm>
            <a:off x="143775" y="733041"/>
            <a:ext cx="4543309" cy="4185072"/>
          </a:xfrm>
          <a:prstGeom prst="rect">
            <a:avLst/>
          </a:prstGeom>
          <a:effectLst>
            <a:softEdge rad="127000"/>
          </a:effectLst>
        </p:spPr>
      </p:pic>
    </p:spTree>
    <p:extLst>
      <p:ext uri="{BB962C8B-B14F-4D97-AF65-F5344CB8AC3E}">
        <p14:creationId xmlns:p14="http://schemas.microsoft.com/office/powerpoint/2010/main" val="234561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53"/>
          <p:cNvSpPr txBox="1">
            <a:spLocks noGrp="1"/>
          </p:cNvSpPr>
          <p:nvPr>
            <p:ph type="title"/>
          </p:nvPr>
        </p:nvSpPr>
        <p:spPr>
          <a:xfrm>
            <a:off x="716550" y="1603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Information Sources</a:t>
            </a:r>
            <a:endParaRPr dirty="0"/>
          </a:p>
        </p:txBody>
      </p:sp>
      <p:sp>
        <p:nvSpPr>
          <p:cNvPr id="1873" name="Google Shape;1873;p53"/>
          <p:cNvSpPr txBox="1">
            <a:spLocks noGrp="1"/>
          </p:cNvSpPr>
          <p:nvPr>
            <p:ph type="subTitle" idx="1"/>
          </p:nvPr>
        </p:nvSpPr>
        <p:spPr>
          <a:xfrm>
            <a:off x="716550" y="849759"/>
            <a:ext cx="8081659" cy="41334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Font typeface="Montserrat"/>
              <a:buChar char="◆"/>
            </a:pPr>
            <a:r>
              <a:rPr lang="en-US" sz="1200" dirty="0">
                <a:hlinkClick r:id="rId3"/>
              </a:rPr>
              <a:t>github.com/gkamtzir/cnn-image-colorization</a:t>
            </a:r>
          </a:p>
          <a:p>
            <a:pPr marL="457200" lvl="0" indent="-317500" algn="l" rtl="0">
              <a:spcBef>
                <a:spcPts val="1600"/>
              </a:spcBef>
              <a:spcAft>
                <a:spcPts val="0"/>
              </a:spcAft>
              <a:buSzPts val="1400"/>
              <a:buFont typeface="Montserrat"/>
              <a:buChar char="◆"/>
            </a:pPr>
            <a:r>
              <a:rPr lang="en-US" sz="1200" dirty="0">
                <a:hlinkClick r:id="rId3"/>
              </a:rPr>
              <a:t>github.com/g-nitin/convolutional-autoencoder</a:t>
            </a:r>
          </a:p>
          <a:p>
            <a:pPr marL="457200" lvl="0" indent="-317500" algn="l" rtl="0">
              <a:spcBef>
                <a:spcPts val="1600"/>
              </a:spcBef>
              <a:spcAft>
                <a:spcPts val="0"/>
              </a:spcAft>
              <a:buSzPts val="1400"/>
              <a:buFont typeface="Montserrat"/>
              <a:buChar char="◆"/>
            </a:pPr>
            <a:r>
              <a:rPr lang="en-US" sz="1200" dirty="0">
                <a:hlinkClick r:id="rId3"/>
              </a:rPr>
              <a:t>www.jeremyjordan.me/autoencoders/</a:t>
            </a:r>
            <a:endParaRPr lang="en-US" sz="1200" dirty="0"/>
          </a:p>
          <a:p>
            <a:pPr marL="457200" lvl="0" indent="-317500" algn="l" rtl="0">
              <a:spcBef>
                <a:spcPts val="1600"/>
              </a:spcBef>
              <a:spcAft>
                <a:spcPts val="0"/>
              </a:spcAft>
              <a:buSzPts val="1400"/>
              <a:buFont typeface="Montserrat"/>
              <a:buChar char="◆"/>
            </a:pPr>
            <a:r>
              <a:rPr lang="en-US" sz="1200" dirty="0">
                <a:hlinkClick r:id="rId4"/>
              </a:rPr>
              <a:t>www.medium.com/mlearning-ai/building-an-image-colorization-neural-network-part-1-generative-models-and-autoencoders-d68f5769d484</a:t>
            </a:r>
            <a:endParaRPr lang="en-US" sz="1200" dirty="0"/>
          </a:p>
          <a:p>
            <a:pPr marL="457200" lvl="0" indent="-317500" algn="l" rtl="0">
              <a:spcBef>
                <a:spcPts val="1600"/>
              </a:spcBef>
              <a:spcAft>
                <a:spcPts val="0"/>
              </a:spcAft>
              <a:buSzPts val="1400"/>
              <a:buFont typeface="Montserrat"/>
              <a:buChar char="◆"/>
            </a:pPr>
            <a:r>
              <a:rPr lang="en-US" sz="1200" dirty="0">
                <a:hlinkClick r:id="rId5"/>
              </a:rPr>
              <a:t>www.ieeexplore.ieee.org/document/7836672</a:t>
            </a:r>
          </a:p>
          <a:p>
            <a:pPr marL="457200" lvl="0" indent="-317500" algn="l" rtl="0">
              <a:spcBef>
                <a:spcPts val="1600"/>
              </a:spcBef>
              <a:spcAft>
                <a:spcPts val="0"/>
              </a:spcAft>
              <a:buSzPts val="1400"/>
              <a:buFont typeface="Montserrat"/>
              <a:buChar char="◆"/>
            </a:pPr>
            <a:r>
              <a:rPr lang="en-US" sz="1200" dirty="0">
                <a:hlinkClick r:id="rId5"/>
              </a:rPr>
              <a:t>https://www.wouterbulten.nl/posts/unsupervised-cancer-detection-using-deep-learning-adversarial-autoencoders/</a:t>
            </a:r>
            <a:endParaRPr lang="en-US" sz="1200" dirty="0"/>
          </a:p>
          <a:p>
            <a:pPr marL="457200" lvl="0" indent="-317500" algn="l" rtl="0">
              <a:spcBef>
                <a:spcPts val="1600"/>
              </a:spcBef>
              <a:spcAft>
                <a:spcPts val="0"/>
              </a:spcAft>
              <a:buSzPts val="1400"/>
              <a:buFont typeface="Montserrat"/>
              <a:buChar char="◆"/>
            </a:pPr>
            <a:r>
              <a:rPr lang="en-US" sz="1200" dirty="0">
                <a:hlinkClick r:id="rId6"/>
              </a:rPr>
              <a:t>www.towardsdatascience.com/anomaly-detection-with-autoencoder-b4cdce4866a6</a:t>
            </a:r>
            <a:endParaRPr lang="en-US" sz="1200" dirty="0"/>
          </a:p>
          <a:p>
            <a:pPr marL="457200" lvl="0" indent="-317500" algn="l" rtl="0">
              <a:spcBef>
                <a:spcPts val="1600"/>
              </a:spcBef>
              <a:spcAft>
                <a:spcPts val="0"/>
              </a:spcAft>
              <a:buSzPts val="1400"/>
              <a:buFont typeface="Montserrat"/>
              <a:buChar char="◆"/>
            </a:pPr>
            <a:r>
              <a:rPr lang="en-US" sz="1200" dirty="0">
                <a:hlinkClick r:id="rId7"/>
              </a:rPr>
              <a:t>www.science.org/doi/10.1126/science.1127647</a:t>
            </a:r>
            <a:endParaRPr lang="en-US" sz="1200" dirty="0"/>
          </a:p>
          <a:p>
            <a:pPr marL="457200" lvl="0" indent="-317500" algn="l" rtl="0">
              <a:spcBef>
                <a:spcPts val="1600"/>
              </a:spcBef>
              <a:spcAft>
                <a:spcPts val="0"/>
              </a:spcAft>
              <a:buSzPts val="1400"/>
              <a:buFont typeface="Montserrat"/>
              <a:buChar char="◆"/>
            </a:pPr>
            <a:r>
              <a:rPr lang="en-US" sz="1200" dirty="0"/>
              <a:t>https://xiangyutang2.github.io/auto-colorization-autoencoders/</a:t>
            </a:r>
          </a:p>
        </p:txBody>
      </p:sp>
    </p:spTree>
    <p:extLst>
      <p:ext uri="{BB962C8B-B14F-4D97-AF65-F5344CB8AC3E}">
        <p14:creationId xmlns:p14="http://schemas.microsoft.com/office/powerpoint/2010/main" val="231238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3" name="Google Shape;1873;p53"/>
          <p:cNvSpPr txBox="1">
            <a:spLocks noGrp="1"/>
          </p:cNvSpPr>
          <p:nvPr>
            <p:ph type="subTitle" idx="1"/>
          </p:nvPr>
        </p:nvSpPr>
        <p:spPr>
          <a:xfrm>
            <a:off x="470151" y="617023"/>
            <a:ext cx="4466400" cy="590726"/>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Font typeface="Montserrat"/>
              <a:buChar char="◆"/>
            </a:pPr>
            <a:r>
              <a:rPr lang="en-US" dirty="0"/>
              <a:t>An unsupervised learning technique.</a:t>
            </a:r>
          </a:p>
        </p:txBody>
      </p:sp>
      <p:pic>
        <p:nvPicPr>
          <p:cNvPr id="1883" name="Google Shape;1883;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84" name="Google Shape;1884;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85" name="Google Shape;1885;p53"/>
          <p:cNvPicPr preferRelativeResize="0"/>
          <p:nvPr/>
        </p:nvPicPr>
        <p:blipFill rotWithShape="1">
          <a:blip r:embed="rId5">
            <a:alphaModFix/>
          </a:blip>
          <a:srcRect l="22009" r="18455"/>
          <a:stretch/>
        </p:blipFill>
        <p:spPr>
          <a:xfrm rot="1203246">
            <a:off x="5673206" y="1367046"/>
            <a:ext cx="1115441" cy="1053905"/>
          </a:xfrm>
          <a:prstGeom prst="rect">
            <a:avLst/>
          </a:prstGeom>
          <a:noFill/>
          <a:ln>
            <a:noFill/>
          </a:ln>
        </p:spPr>
      </p:pic>
      <p:pic>
        <p:nvPicPr>
          <p:cNvPr id="1887" name="Google Shape;1887;p53"/>
          <p:cNvPicPr preferRelativeResize="0"/>
          <p:nvPr/>
        </p:nvPicPr>
        <p:blipFill rotWithShape="1">
          <a:blip r:embed="rId6">
            <a:alphaModFix/>
          </a:blip>
          <a:srcRect l="25537" t="7152" r="23467" b="5838"/>
          <a:stretch/>
        </p:blipFill>
        <p:spPr>
          <a:xfrm>
            <a:off x="6634726" y="778425"/>
            <a:ext cx="1671077" cy="1603800"/>
          </a:xfrm>
          <a:prstGeom prst="rect">
            <a:avLst/>
          </a:prstGeom>
          <a:noFill/>
          <a:ln>
            <a:noFill/>
          </a:ln>
        </p:spPr>
      </p:pic>
      <p:sp>
        <p:nvSpPr>
          <p:cNvPr id="8" name="TextBox 7">
            <a:extLst>
              <a:ext uri="{FF2B5EF4-FFF2-40B4-BE49-F238E27FC236}">
                <a16:creationId xmlns:a16="http://schemas.microsoft.com/office/drawing/2014/main" id="{D5B498F4-CAEB-D9FC-C562-57B23FEDA524}"/>
              </a:ext>
            </a:extLst>
          </p:cNvPr>
          <p:cNvSpPr txBox="1"/>
          <p:nvPr/>
        </p:nvSpPr>
        <p:spPr>
          <a:xfrm>
            <a:off x="447551" y="1546803"/>
            <a:ext cx="4663440" cy="954107"/>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0"/>
              </a:spcBef>
              <a:spcAft>
                <a:spcPts val="0"/>
              </a:spcAft>
              <a:buClr>
                <a:srgbClr val="AE77D6"/>
              </a:buClr>
              <a:buSzPts val="1400"/>
              <a:buFont typeface="Montserrat"/>
              <a:buChar char="◆"/>
              <a:tabLst/>
              <a:defRPr/>
            </a:pPr>
            <a:r>
              <a:rPr kumimoji="0" lang="en" sz="1400" b="0" i="0" u="none" strike="noStrike" kern="0" cap="none" spc="0" normalizeH="0" baseline="0" noProof="0" dirty="0">
                <a:ln>
                  <a:noFill/>
                </a:ln>
                <a:solidFill>
                  <a:srgbClr val="FFFFFF"/>
                </a:solidFill>
                <a:effectLst/>
                <a:uLnTx/>
                <a:uFillTx/>
                <a:latin typeface="Montserrat"/>
                <a:sym typeface="Montserrat"/>
              </a:rPr>
              <a:t>If the input features are dependent to each other (have some correlations), we can compress and reconstruct the features by imposing a bottleneck.</a:t>
            </a:r>
          </a:p>
        </p:txBody>
      </p:sp>
      <p:sp>
        <p:nvSpPr>
          <p:cNvPr id="12" name="TextBox 11">
            <a:extLst>
              <a:ext uri="{FF2B5EF4-FFF2-40B4-BE49-F238E27FC236}">
                <a16:creationId xmlns:a16="http://schemas.microsoft.com/office/drawing/2014/main" id="{883F4F07-8D11-EE8A-2D3F-102CD56FBECB}"/>
              </a:ext>
            </a:extLst>
          </p:cNvPr>
          <p:cNvSpPr txBox="1"/>
          <p:nvPr/>
        </p:nvSpPr>
        <p:spPr>
          <a:xfrm>
            <a:off x="470151" y="2839963"/>
            <a:ext cx="4663440" cy="1169551"/>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0"/>
              </a:spcBef>
              <a:spcAft>
                <a:spcPts val="0"/>
              </a:spcAft>
              <a:buClr>
                <a:srgbClr val="AE77D6"/>
              </a:buClr>
              <a:buSzPts val="1400"/>
              <a:buFont typeface="Montserrat"/>
              <a:buChar char="◆"/>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We want our autoencoder to be sensitive enough to recreate the original observation but insensitive enough to the training data such that the model learns a generalizable encoding and decoding.</a:t>
            </a:r>
          </a:p>
        </p:txBody>
      </p:sp>
      <p:pic>
        <p:nvPicPr>
          <p:cNvPr id="3" name="Picture 2" descr="A diagram of a network&#10;&#10;Description automatically generated">
            <a:extLst>
              <a:ext uri="{FF2B5EF4-FFF2-40B4-BE49-F238E27FC236}">
                <a16:creationId xmlns:a16="http://schemas.microsoft.com/office/drawing/2014/main" id="{FA81CD28-409D-862E-6BDF-D3DF07155914}"/>
              </a:ext>
            </a:extLst>
          </p:cNvPr>
          <p:cNvPicPr>
            <a:picLocks noChangeAspect="1"/>
          </p:cNvPicPr>
          <p:nvPr/>
        </p:nvPicPr>
        <p:blipFill>
          <a:blip r:embed="rId7"/>
          <a:stretch>
            <a:fillRect/>
          </a:stretch>
        </p:blipFill>
        <p:spPr>
          <a:xfrm>
            <a:off x="5251860" y="1193773"/>
            <a:ext cx="3792927" cy="2626209"/>
          </a:xfrm>
          <a:prstGeom prst="rect">
            <a:avLst/>
          </a:prstGeom>
          <a:effectLst>
            <a:softEdge rad="63500"/>
          </a:effectLst>
        </p:spPr>
      </p:pic>
    </p:spTree>
    <p:extLst>
      <p:ext uri="{BB962C8B-B14F-4D97-AF65-F5344CB8AC3E}">
        <p14:creationId xmlns:p14="http://schemas.microsoft.com/office/powerpoint/2010/main" val="3626874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53"/>
          <p:cNvSpPr txBox="1">
            <a:spLocks noGrp="1"/>
          </p:cNvSpPr>
          <p:nvPr>
            <p:ph type="title"/>
          </p:nvPr>
        </p:nvSpPr>
        <p:spPr>
          <a:xfrm>
            <a:off x="716550" y="160341"/>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Image Sources</a:t>
            </a:r>
            <a:endParaRPr dirty="0"/>
          </a:p>
        </p:txBody>
      </p:sp>
      <p:sp>
        <p:nvSpPr>
          <p:cNvPr id="1873" name="Google Shape;1873;p53"/>
          <p:cNvSpPr txBox="1">
            <a:spLocks noGrp="1"/>
          </p:cNvSpPr>
          <p:nvPr>
            <p:ph type="subTitle" idx="1"/>
          </p:nvPr>
        </p:nvSpPr>
        <p:spPr>
          <a:xfrm>
            <a:off x="713090" y="952950"/>
            <a:ext cx="8081659" cy="39810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Font typeface="Montserrat"/>
              <a:buChar char="◆"/>
            </a:pPr>
            <a:r>
              <a:rPr lang="en-US" sz="1050" dirty="0">
                <a:hlinkClick r:id="rId3"/>
              </a:rPr>
              <a:t>www.intellipaat.com/blog/tutorial/artificial-intelligence-tutorial/convolution-neural-network/</a:t>
            </a:r>
            <a:endParaRPr lang="en-US" sz="1050" dirty="0"/>
          </a:p>
          <a:p>
            <a:pPr marL="457200" lvl="0" indent="-317500" algn="l" rtl="0">
              <a:spcBef>
                <a:spcPts val="1600"/>
              </a:spcBef>
              <a:spcAft>
                <a:spcPts val="0"/>
              </a:spcAft>
              <a:buSzPts val="1400"/>
              <a:buFont typeface="Montserrat"/>
              <a:buChar char="◆"/>
            </a:pPr>
            <a:r>
              <a:rPr lang="en-US" sz="1050" dirty="0">
                <a:hlinkClick r:id="rId4"/>
              </a:rPr>
              <a:t>www.blog.paperspace.com/pooling-and-translation-invariance-in-convolutional-neural-networks/</a:t>
            </a:r>
            <a:endParaRPr lang="en-US" sz="1050" dirty="0"/>
          </a:p>
          <a:p>
            <a:pPr marL="457200" lvl="0" indent="-317500" algn="l" rtl="0">
              <a:spcBef>
                <a:spcPts val="1600"/>
              </a:spcBef>
              <a:spcAft>
                <a:spcPts val="0"/>
              </a:spcAft>
              <a:buSzPts val="1400"/>
              <a:buFont typeface="Montserrat"/>
              <a:buChar char="◆"/>
            </a:pPr>
            <a:r>
              <a:rPr lang="en-US" sz="1050" dirty="0">
                <a:hlinkClick r:id="rId5"/>
              </a:rPr>
              <a:t>www.towardsdatascience.com/intuitively-understanding-convolutions-for-deep-learning-1f6f42faee1</a:t>
            </a:r>
            <a:endParaRPr lang="en-US" sz="1050" dirty="0"/>
          </a:p>
          <a:p>
            <a:pPr marL="457200" lvl="0" indent="-317500" algn="l" rtl="0">
              <a:spcBef>
                <a:spcPts val="1600"/>
              </a:spcBef>
              <a:spcAft>
                <a:spcPts val="0"/>
              </a:spcAft>
              <a:buSzPts val="1400"/>
              <a:buFont typeface="Montserrat"/>
              <a:buChar char="◆"/>
            </a:pPr>
            <a:r>
              <a:rPr lang="en-US" sz="1050" dirty="0">
                <a:hlinkClick r:id="rId6"/>
              </a:rPr>
              <a:t>www.pub.towardsai.net/introduction-to-pooling-layers-in-cnn-dafe61eabe34</a:t>
            </a:r>
            <a:endParaRPr lang="en-US" sz="1050" dirty="0"/>
          </a:p>
          <a:p>
            <a:pPr marL="457200" lvl="0" indent="-317500" algn="l" rtl="0">
              <a:spcBef>
                <a:spcPts val="1600"/>
              </a:spcBef>
              <a:spcAft>
                <a:spcPts val="0"/>
              </a:spcAft>
              <a:buSzPts val="1400"/>
              <a:buFont typeface="Montserrat"/>
              <a:buChar char="◆"/>
            </a:pPr>
            <a:r>
              <a:rPr lang="en-US" sz="1050" dirty="0">
                <a:hlinkClick r:id="rId7"/>
              </a:rPr>
              <a:t>www.github.com/vdumoulin/conv_arithmetic/tree/master/gif</a:t>
            </a:r>
            <a:endParaRPr lang="en-US" sz="1050" dirty="0"/>
          </a:p>
          <a:p>
            <a:pPr marL="457200" lvl="0" indent="-317500" algn="l" rtl="0">
              <a:spcBef>
                <a:spcPts val="1600"/>
              </a:spcBef>
              <a:spcAft>
                <a:spcPts val="0"/>
              </a:spcAft>
              <a:buSzPts val="1400"/>
              <a:buFont typeface="Montserrat"/>
              <a:buChar char="◆"/>
            </a:pPr>
            <a:r>
              <a:rPr lang="en-US" sz="1050" dirty="0">
                <a:hlinkClick r:id="rId8"/>
              </a:rPr>
              <a:t>www.github.com/arthurmeyer/Saliency_Detection_Convolutional_Autoencoder</a:t>
            </a:r>
            <a:endParaRPr lang="en-US" sz="1050" dirty="0"/>
          </a:p>
          <a:p>
            <a:pPr marL="457200" lvl="0" indent="-317500" algn="l" rtl="0">
              <a:spcBef>
                <a:spcPts val="1600"/>
              </a:spcBef>
              <a:spcAft>
                <a:spcPts val="0"/>
              </a:spcAft>
              <a:buSzPts val="1400"/>
              <a:buFont typeface="Montserrat"/>
              <a:buChar char="◆"/>
            </a:pPr>
            <a:r>
              <a:rPr lang="en-US" sz="1050" dirty="0">
                <a:hlinkClick r:id="rId9"/>
              </a:rPr>
              <a:t>www.github.com/PacktPublishing/Advanced-Deep-Learning-with-Keras/tree/master/chapter3-autoencoders</a:t>
            </a:r>
            <a:endParaRPr lang="en-US" sz="1050" dirty="0"/>
          </a:p>
          <a:p>
            <a:pPr marL="457200" lvl="0" indent="-317500" algn="l" rtl="0">
              <a:spcBef>
                <a:spcPts val="1600"/>
              </a:spcBef>
              <a:spcAft>
                <a:spcPts val="0"/>
              </a:spcAft>
              <a:buSzPts val="1400"/>
              <a:buFont typeface="Montserrat"/>
              <a:buChar char="◆"/>
            </a:pPr>
            <a:r>
              <a:rPr lang="en-US" sz="1050" dirty="0"/>
              <a:t>https://</a:t>
            </a:r>
            <a:r>
              <a:rPr lang="en-US" sz="1050" dirty="0" err="1"/>
              <a:t>commons.wikimedia.org</a:t>
            </a:r>
            <a:r>
              <a:rPr lang="en-US" sz="1050" dirty="0"/>
              <a:t>/w/</a:t>
            </a:r>
            <a:r>
              <a:rPr lang="en-US" sz="1050" dirty="0" err="1"/>
              <a:t>index.php?curid</a:t>
            </a:r>
            <a:r>
              <a:rPr lang="en-US" sz="1050" dirty="0"/>
              <a:t>=34991651</a:t>
            </a:r>
          </a:p>
          <a:p>
            <a:pPr marL="457200" lvl="0" indent="-317500" algn="l" rtl="0">
              <a:spcBef>
                <a:spcPts val="1600"/>
              </a:spcBef>
              <a:spcAft>
                <a:spcPts val="0"/>
              </a:spcAft>
              <a:buSzPts val="1400"/>
              <a:buFont typeface="Montserrat"/>
              <a:buChar char="◆"/>
            </a:pPr>
            <a:r>
              <a:rPr lang="en-US" sz="1050" dirty="0"/>
              <a:t>https://</a:t>
            </a:r>
            <a:r>
              <a:rPr lang="en-US" sz="1050" dirty="0" err="1"/>
              <a:t>commons.wikimedia.org</a:t>
            </a:r>
            <a:r>
              <a:rPr lang="en-US" sz="1050" dirty="0"/>
              <a:t>/wiki/</a:t>
            </a:r>
            <a:r>
              <a:rPr lang="en-US" sz="1050" dirty="0" err="1"/>
              <a:t>File:PyTorch_logo_icon.svg</a:t>
            </a:r>
            <a:endParaRPr lang="en-US" sz="1050" dirty="0"/>
          </a:p>
          <a:p>
            <a:pPr marL="457200" lvl="0" indent="-317500" algn="l" rtl="0">
              <a:spcBef>
                <a:spcPts val="1600"/>
              </a:spcBef>
              <a:spcAft>
                <a:spcPts val="0"/>
              </a:spcAft>
              <a:buSzPts val="1400"/>
              <a:buFont typeface="Montserrat"/>
              <a:buChar char="◆"/>
            </a:pPr>
            <a:r>
              <a:rPr lang="en-US" sz="1050" dirty="0">
                <a:hlinkClick r:id="rId10"/>
              </a:rPr>
              <a:t>https://images.app.goo.gl/jtFvCod4FXQGVXy36</a:t>
            </a:r>
            <a:endParaRPr lang="en-US" sz="1050" dirty="0"/>
          </a:p>
          <a:p>
            <a:pPr marL="457200" lvl="0" indent="-317500" algn="l" rtl="0">
              <a:spcBef>
                <a:spcPts val="1600"/>
              </a:spcBef>
              <a:spcAft>
                <a:spcPts val="0"/>
              </a:spcAft>
              <a:buSzPts val="1400"/>
              <a:buFont typeface="Montserrat"/>
              <a:buChar char="◆"/>
            </a:pPr>
            <a:r>
              <a:rPr lang="en-US" sz="1050" dirty="0"/>
              <a:t>https://</a:t>
            </a:r>
            <a:r>
              <a:rPr lang="en-US" sz="1050" dirty="0" err="1"/>
              <a:t>www.youtube.com</a:t>
            </a:r>
            <a:r>
              <a:rPr lang="en-US" sz="1050" dirty="0"/>
              <a:t>/</a:t>
            </a:r>
            <a:r>
              <a:rPr lang="en-US" sz="1050" dirty="0" err="1"/>
              <a:t>watch?v</a:t>
            </a:r>
            <a:r>
              <a:rPr lang="en-US" sz="1050" dirty="0"/>
              <a:t>=</a:t>
            </a:r>
            <a:r>
              <a:rPr lang="en-US" sz="1050" dirty="0" err="1"/>
              <a:t>LluZarKPY</a:t>
            </a:r>
            <a:r>
              <a:rPr lang="en-US" sz="1050" dirty="0"/>
              <a:t>-o</a:t>
            </a:r>
          </a:p>
        </p:txBody>
      </p:sp>
    </p:spTree>
    <p:extLst>
      <p:ext uri="{BB962C8B-B14F-4D97-AF65-F5344CB8AC3E}">
        <p14:creationId xmlns:p14="http://schemas.microsoft.com/office/powerpoint/2010/main" val="4017014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1" name="Google Shape;2281;p63"/>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2282" name="Google Shape;2282;p63"/>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2"/>
                </a:solidFill>
              </a:rPr>
              <a:t>ANY QUESTIONS?</a:t>
            </a:r>
            <a:endParaRPr b="1" dirty="0">
              <a:solidFill>
                <a:schemeClr val="dk2"/>
              </a:solidFill>
            </a:endParaRPr>
          </a:p>
        </p:txBody>
      </p:sp>
      <p:sp>
        <p:nvSpPr>
          <p:cNvPr id="2283" name="Google Shape;2283;p63"/>
          <p:cNvSpPr txBox="1"/>
          <p:nvPr/>
        </p:nvSpPr>
        <p:spPr>
          <a:xfrm>
            <a:off x="2496150" y="4230975"/>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Montserrat"/>
              <a:ea typeface="Montserrat"/>
              <a:cs typeface="Montserrat"/>
              <a:sym typeface="Montserrat"/>
            </a:endParaRPr>
          </a:p>
        </p:txBody>
      </p:sp>
      <p:pic>
        <p:nvPicPr>
          <p:cNvPr id="2297" name="Google Shape;2297;p63"/>
          <p:cNvPicPr preferRelativeResize="0"/>
          <p:nvPr/>
        </p:nvPicPr>
        <p:blipFill rotWithShape="1">
          <a:blip r:embed="rId3">
            <a:alphaModFix/>
          </a:blip>
          <a:srcRect l="24331" t="5721" r="23342" b="4591"/>
          <a:stretch/>
        </p:blipFill>
        <p:spPr>
          <a:xfrm rot="2268302">
            <a:off x="204037" y="2189887"/>
            <a:ext cx="1857374" cy="1790699"/>
          </a:xfrm>
          <a:prstGeom prst="rect">
            <a:avLst/>
          </a:prstGeom>
          <a:noFill/>
          <a:ln>
            <a:noFill/>
          </a:ln>
        </p:spPr>
      </p:pic>
      <p:pic>
        <p:nvPicPr>
          <p:cNvPr id="2298" name="Google Shape;2298;p63"/>
          <p:cNvPicPr preferRelativeResize="0"/>
          <p:nvPr/>
        </p:nvPicPr>
        <p:blipFill rotWithShape="1">
          <a:blip r:embed="rId4">
            <a:alphaModFix/>
          </a:blip>
          <a:srcRect l="18647" t="7960" r="8852" b="8336"/>
          <a:stretch/>
        </p:blipFill>
        <p:spPr>
          <a:xfrm rot="-1406513">
            <a:off x="1099310" y="551250"/>
            <a:ext cx="1175233" cy="763227"/>
          </a:xfrm>
          <a:prstGeom prst="rect">
            <a:avLst/>
          </a:prstGeom>
          <a:noFill/>
          <a:ln>
            <a:noFill/>
          </a:ln>
        </p:spPr>
      </p:pic>
      <p:pic>
        <p:nvPicPr>
          <p:cNvPr id="2299" name="Google Shape;2299;p63"/>
          <p:cNvPicPr preferRelativeResize="0"/>
          <p:nvPr/>
        </p:nvPicPr>
        <p:blipFill rotWithShape="1">
          <a:blip r:embed="rId5">
            <a:alphaModFix/>
          </a:blip>
          <a:srcRect l="25537" t="7152" r="23467" b="5838"/>
          <a:stretch/>
        </p:blipFill>
        <p:spPr>
          <a:xfrm>
            <a:off x="6925599" y="755225"/>
            <a:ext cx="1920000" cy="1842726"/>
          </a:xfrm>
          <a:prstGeom prst="rect">
            <a:avLst/>
          </a:prstGeom>
          <a:noFill/>
          <a:ln>
            <a:noFill/>
          </a:ln>
        </p:spPr>
      </p:pic>
      <p:grpSp>
        <p:nvGrpSpPr>
          <p:cNvPr id="2305" name="Google Shape;2305;p63"/>
          <p:cNvGrpSpPr/>
          <p:nvPr/>
        </p:nvGrpSpPr>
        <p:grpSpPr>
          <a:xfrm rot="1891135">
            <a:off x="1399937" y="4106218"/>
            <a:ext cx="76828" cy="76803"/>
            <a:chOff x="3104875" y="1099400"/>
            <a:chExt cx="76825" cy="76800"/>
          </a:xfrm>
        </p:grpSpPr>
        <p:sp>
          <p:nvSpPr>
            <p:cNvPr id="2306" name="Google Shape;2306;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97767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1" name="Google Shape;1411;p41"/>
          <p:cNvGrpSpPr/>
          <p:nvPr/>
        </p:nvGrpSpPr>
        <p:grpSpPr>
          <a:xfrm>
            <a:off x="1241825" y="3080475"/>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1"/>
          <p:cNvGrpSpPr/>
          <p:nvPr/>
        </p:nvGrpSpPr>
        <p:grpSpPr>
          <a:xfrm>
            <a:off x="4870450" y="743250"/>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1"/>
          <p:cNvGrpSpPr/>
          <p:nvPr/>
        </p:nvGrpSpPr>
        <p:grpSpPr>
          <a:xfrm>
            <a:off x="8200950" y="2377875"/>
            <a:ext cx="76825" cy="76800"/>
            <a:chOff x="3104875" y="1099400"/>
            <a:chExt cx="76825" cy="76800"/>
          </a:xfrm>
        </p:grpSpPr>
        <p:sp>
          <p:nvSpPr>
            <p:cNvPr id="1418" name="Google Shape;1418;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41"/>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latin typeface="Montserrat"/>
                <a:ea typeface="Montserrat"/>
                <a:cs typeface="Montserrat"/>
                <a:sym typeface="Montserrat"/>
              </a:rPr>
              <a:t>Backup Slides</a:t>
            </a:r>
            <a:endParaRPr sz="8000" dirty="0">
              <a:latin typeface="Montserrat"/>
              <a:ea typeface="Montserrat"/>
              <a:cs typeface="Montserrat"/>
              <a:sym typeface="Montserrat"/>
            </a:endParaRPr>
          </a:p>
        </p:txBody>
      </p:sp>
    </p:spTree>
    <p:extLst>
      <p:ext uri="{BB962C8B-B14F-4D97-AF65-F5344CB8AC3E}">
        <p14:creationId xmlns:p14="http://schemas.microsoft.com/office/powerpoint/2010/main" val="3490177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6" name="TextBox 5">
            <a:hlinkClick r:id="rId4" action="ppaction://hlinksldjump"/>
            <a:extLst>
              <a:ext uri="{FF2B5EF4-FFF2-40B4-BE49-F238E27FC236}">
                <a16:creationId xmlns:a16="http://schemas.microsoft.com/office/drawing/2014/main" id="{18F8CD3E-99D6-1F5B-6CC7-32C94A929418}"/>
              </a:ext>
            </a:extLst>
          </p:cNvPr>
          <p:cNvSpPr txBox="1"/>
          <p:nvPr/>
        </p:nvSpPr>
        <p:spPr>
          <a:xfrm>
            <a:off x="0" y="0"/>
            <a:ext cx="9143999" cy="51435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267664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119986" cy="8986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are CNNs?</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1612215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3" name="Google Shape;1873;p53"/>
          <p:cNvSpPr txBox="1">
            <a:spLocks noGrp="1"/>
          </p:cNvSpPr>
          <p:nvPr>
            <p:ph type="subTitle" idx="1"/>
          </p:nvPr>
        </p:nvSpPr>
        <p:spPr>
          <a:xfrm>
            <a:off x="567083" y="424576"/>
            <a:ext cx="4466400" cy="954108"/>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Font typeface="Montserrat"/>
              <a:buChar char="◆"/>
            </a:pPr>
            <a:r>
              <a:rPr lang="en-US" dirty="0"/>
              <a:t>Usual neural networks work well on inputs that are structured and have a low number a dimensions.</a:t>
            </a:r>
          </a:p>
        </p:txBody>
      </p:sp>
      <p:pic>
        <p:nvPicPr>
          <p:cNvPr id="1883" name="Google Shape;1883;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84" name="Google Shape;1884;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85" name="Google Shape;1885;p53"/>
          <p:cNvPicPr preferRelativeResize="0"/>
          <p:nvPr/>
        </p:nvPicPr>
        <p:blipFill rotWithShape="1">
          <a:blip r:embed="rId5">
            <a:alphaModFix/>
          </a:blip>
          <a:srcRect l="22009" r="18455"/>
          <a:stretch/>
        </p:blipFill>
        <p:spPr>
          <a:xfrm rot="1203246">
            <a:off x="5673206" y="1367046"/>
            <a:ext cx="1115441" cy="1053905"/>
          </a:xfrm>
          <a:prstGeom prst="rect">
            <a:avLst/>
          </a:prstGeom>
          <a:noFill/>
          <a:ln>
            <a:noFill/>
          </a:ln>
        </p:spPr>
      </p:pic>
      <p:pic>
        <p:nvPicPr>
          <p:cNvPr id="1887" name="Google Shape;1887;p53"/>
          <p:cNvPicPr preferRelativeResize="0"/>
          <p:nvPr/>
        </p:nvPicPr>
        <p:blipFill rotWithShape="1">
          <a:blip r:embed="rId6">
            <a:alphaModFix/>
          </a:blip>
          <a:srcRect l="25537" t="7152" r="23467" b="5838"/>
          <a:stretch/>
        </p:blipFill>
        <p:spPr>
          <a:xfrm>
            <a:off x="6634726" y="778425"/>
            <a:ext cx="1671077" cy="1603800"/>
          </a:xfrm>
          <a:prstGeom prst="rect">
            <a:avLst/>
          </a:prstGeom>
          <a:noFill/>
          <a:ln>
            <a:noFill/>
          </a:ln>
        </p:spPr>
      </p:pic>
      <p:sp>
        <p:nvSpPr>
          <p:cNvPr id="4" name="TextBox 3">
            <a:extLst>
              <a:ext uri="{FF2B5EF4-FFF2-40B4-BE49-F238E27FC236}">
                <a16:creationId xmlns:a16="http://schemas.microsoft.com/office/drawing/2014/main" id="{5385457D-35C3-D9A2-968D-3AC526D3E5EA}"/>
              </a:ext>
            </a:extLst>
          </p:cNvPr>
          <p:cNvSpPr txBox="1"/>
          <p:nvPr/>
        </p:nvSpPr>
        <p:spPr>
          <a:xfrm>
            <a:off x="567083" y="1609696"/>
            <a:ext cx="4466400" cy="738664"/>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1600"/>
              </a:spcBef>
              <a:spcAft>
                <a:spcPts val="0"/>
              </a:spcAft>
              <a:buClr>
                <a:srgbClr val="AE77D6"/>
              </a:buClr>
              <a:buSzPts val="1400"/>
              <a:buFont typeface="Montserrat"/>
              <a:buChar char="◆"/>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However, images are unstructured and often contain a high number of dimensions.</a:t>
            </a:r>
          </a:p>
        </p:txBody>
      </p:sp>
      <p:sp>
        <p:nvSpPr>
          <p:cNvPr id="9" name="TextBox 8">
            <a:extLst>
              <a:ext uri="{FF2B5EF4-FFF2-40B4-BE49-F238E27FC236}">
                <a16:creationId xmlns:a16="http://schemas.microsoft.com/office/drawing/2014/main" id="{1B91BA2C-8981-98B1-F178-2E2541E89921}"/>
              </a:ext>
            </a:extLst>
          </p:cNvPr>
          <p:cNvSpPr txBox="1"/>
          <p:nvPr/>
        </p:nvSpPr>
        <p:spPr>
          <a:xfrm>
            <a:off x="567083" y="2579372"/>
            <a:ext cx="4466400" cy="954107"/>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1600"/>
              </a:spcBef>
              <a:spcAft>
                <a:spcPts val="0"/>
              </a:spcAft>
              <a:buClr>
                <a:srgbClr val="AE77D6"/>
              </a:buClr>
              <a:buSzPts val="1400"/>
              <a:buFont typeface="Montserrat"/>
              <a:buChar char="◆"/>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For example, a colored image of 256 by 256 pixels will have 256*256*3 = 196,608 dimensions as an input. A one-layer neural network will have 196,6082 parameters! </a:t>
            </a:r>
          </a:p>
        </p:txBody>
      </p:sp>
      <p:sp>
        <p:nvSpPr>
          <p:cNvPr id="14" name="TextBox 13">
            <a:extLst>
              <a:ext uri="{FF2B5EF4-FFF2-40B4-BE49-F238E27FC236}">
                <a16:creationId xmlns:a16="http://schemas.microsoft.com/office/drawing/2014/main" id="{144708ED-27B9-0AE5-02F2-F366C7344C01}"/>
              </a:ext>
            </a:extLst>
          </p:cNvPr>
          <p:cNvSpPr txBox="1"/>
          <p:nvPr/>
        </p:nvSpPr>
        <p:spPr>
          <a:xfrm>
            <a:off x="567083" y="3764491"/>
            <a:ext cx="4466400" cy="523220"/>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1600"/>
              </a:spcBef>
              <a:spcAft>
                <a:spcPts val="0"/>
              </a:spcAft>
              <a:buClr>
                <a:srgbClr val="AE77D6"/>
              </a:buClr>
              <a:buSzPts val="1400"/>
              <a:buFont typeface="Montserrat"/>
              <a:buChar char="◆"/>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So, neural networks need to exploit some special characteristics found in images.</a:t>
            </a:r>
          </a:p>
        </p:txBody>
      </p:sp>
      <p:pic>
        <p:nvPicPr>
          <p:cNvPr id="17" name="Picture 16">
            <a:extLst>
              <a:ext uri="{FF2B5EF4-FFF2-40B4-BE49-F238E27FC236}">
                <a16:creationId xmlns:a16="http://schemas.microsoft.com/office/drawing/2014/main" id="{D2D4D528-E8E1-83F8-54C5-BE641B5D1B96}"/>
              </a:ext>
            </a:extLst>
          </p:cNvPr>
          <p:cNvPicPr>
            <a:picLocks noChangeAspect="1"/>
          </p:cNvPicPr>
          <p:nvPr/>
        </p:nvPicPr>
        <p:blipFill>
          <a:blip r:embed="rId7"/>
          <a:stretch>
            <a:fillRect/>
          </a:stretch>
        </p:blipFill>
        <p:spPr>
          <a:xfrm>
            <a:off x="5300866" y="1351002"/>
            <a:ext cx="3694916" cy="2463277"/>
          </a:xfrm>
          <a:prstGeom prst="rect">
            <a:avLst/>
          </a:prstGeom>
          <a:effectLst>
            <a:softEdge rad="63500"/>
          </a:effectLst>
        </p:spPr>
      </p:pic>
    </p:spTree>
    <p:extLst>
      <p:ext uri="{BB962C8B-B14F-4D97-AF65-F5344CB8AC3E}">
        <p14:creationId xmlns:p14="http://schemas.microsoft.com/office/powerpoint/2010/main" val="1980605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IMAGE FEATURES</a:t>
            </a:r>
            <a:endParaRPr dirty="0"/>
          </a:p>
        </p:txBody>
      </p:sp>
      <p:sp>
        <p:nvSpPr>
          <p:cNvPr id="1447" name="Google Shape;1447;p43"/>
          <p:cNvSpPr txBox="1">
            <a:spLocks noGrp="1"/>
          </p:cNvSpPr>
          <p:nvPr>
            <p:ph type="subTitle" idx="1"/>
          </p:nvPr>
        </p:nvSpPr>
        <p:spPr>
          <a:xfrm>
            <a:off x="5055188" y="3552376"/>
            <a:ext cx="2505600" cy="766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An objects’ appearance is usually independent of its location.</a:t>
            </a:r>
            <a:endParaRPr dirty="0"/>
          </a:p>
        </p:txBody>
      </p:sp>
      <p:sp>
        <p:nvSpPr>
          <p:cNvPr id="1448" name="Google Shape;1448;p43"/>
          <p:cNvSpPr txBox="1">
            <a:spLocks noGrp="1"/>
          </p:cNvSpPr>
          <p:nvPr>
            <p:ph type="subTitle" idx="2"/>
          </p:nvPr>
        </p:nvSpPr>
        <p:spPr>
          <a:xfrm>
            <a:off x="1583213" y="3552355"/>
            <a:ext cx="2505600" cy="7666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Neighboring pixels look similar or are correlated in some way</a:t>
            </a:r>
            <a:endParaRPr dirty="0"/>
          </a:p>
        </p:txBody>
      </p:sp>
      <p:sp>
        <p:nvSpPr>
          <p:cNvPr id="1449" name="Google Shape;1449;p43"/>
          <p:cNvSpPr txBox="1">
            <a:spLocks noGrp="1"/>
          </p:cNvSpPr>
          <p:nvPr>
            <p:ph type="subTitle" idx="3"/>
          </p:nvPr>
        </p:nvSpPr>
        <p:spPr>
          <a:xfrm>
            <a:off x="5070254" y="2716229"/>
            <a:ext cx="2505600" cy="7333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Translation Invariance</a:t>
            </a:r>
            <a:endParaRPr dirty="0"/>
          </a:p>
        </p:txBody>
      </p:sp>
      <p:sp>
        <p:nvSpPr>
          <p:cNvPr id="1450" name="Google Shape;1450;p43"/>
          <p:cNvSpPr txBox="1">
            <a:spLocks noGrp="1"/>
          </p:cNvSpPr>
          <p:nvPr>
            <p:ph type="subTitle" idx="4"/>
          </p:nvPr>
        </p:nvSpPr>
        <p:spPr>
          <a:xfrm>
            <a:off x="1596293" y="2858891"/>
            <a:ext cx="2505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Locality</a:t>
            </a:r>
            <a:endParaRPr dirty="0"/>
          </a:p>
        </p:txBody>
      </p:sp>
      <p:sp>
        <p:nvSpPr>
          <p:cNvPr id="1451" name="Google Shape;1451;p43"/>
          <p:cNvSpPr/>
          <p:nvPr/>
        </p:nvSpPr>
        <p:spPr>
          <a:xfrm rot="5400000">
            <a:off x="2357950"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3"/>
          <p:cNvSpPr/>
          <p:nvPr/>
        </p:nvSpPr>
        <p:spPr>
          <a:xfrm rot="5400000">
            <a:off x="5829938"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2" name="Google Shape;1462;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grpSp>
        <p:nvGrpSpPr>
          <p:cNvPr id="1464" name="Google Shape;1464;p43"/>
          <p:cNvGrpSpPr/>
          <p:nvPr/>
        </p:nvGrpSpPr>
        <p:grpSpPr>
          <a:xfrm>
            <a:off x="2608817" y="1825918"/>
            <a:ext cx="454355" cy="536704"/>
            <a:chOff x="4745408" y="4001992"/>
            <a:chExt cx="509652" cy="602023"/>
          </a:xfrm>
        </p:grpSpPr>
        <p:sp>
          <p:nvSpPr>
            <p:cNvPr id="1465" name="Google Shape;1465;p43"/>
            <p:cNvSpPr/>
            <p:nvPr/>
          </p:nvSpPr>
          <p:spPr>
            <a:xfrm>
              <a:off x="4745408" y="4001992"/>
              <a:ext cx="509652" cy="602023"/>
            </a:xfrm>
            <a:custGeom>
              <a:avLst/>
              <a:gdLst/>
              <a:ahLst/>
              <a:cxnLst/>
              <a:rect l="l" t="t" r="r" b="b"/>
              <a:pathLst>
                <a:path w="15366" h="18151" extrusionOk="0">
                  <a:moveTo>
                    <a:pt x="7621" y="3566"/>
                  </a:moveTo>
                  <a:cubicBezTo>
                    <a:pt x="8283" y="3566"/>
                    <a:pt x="8831" y="4057"/>
                    <a:pt x="8920" y="4696"/>
                  </a:cubicBezTo>
                  <a:lnTo>
                    <a:pt x="6321" y="4696"/>
                  </a:lnTo>
                  <a:cubicBezTo>
                    <a:pt x="6409" y="4058"/>
                    <a:pt x="6958" y="3566"/>
                    <a:pt x="7621" y="3566"/>
                  </a:cubicBezTo>
                  <a:close/>
                  <a:moveTo>
                    <a:pt x="10155" y="5228"/>
                  </a:moveTo>
                  <a:cubicBezTo>
                    <a:pt x="10236" y="5228"/>
                    <a:pt x="10304" y="5296"/>
                    <a:pt x="10304" y="5377"/>
                  </a:cubicBezTo>
                  <a:lnTo>
                    <a:pt x="10304" y="6649"/>
                  </a:lnTo>
                  <a:lnTo>
                    <a:pt x="532" y="6649"/>
                  </a:lnTo>
                  <a:lnTo>
                    <a:pt x="532" y="5377"/>
                  </a:lnTo>
                  <a:cubicBezTo>
                    <a:pt x="532" y="5296"/>
                    <a:pt x="600" y="5228"/>
                    <a:pt x="681" y="5228"/>
                  </a:cubicBezTo>
                  <a:close/>
                  <a:moveTo>
                    <a:pt x="10304" y="7181"/>
                  </a:moveTo>
                  <a:lnTo>
                    <a:pt x="10304" y="17619"/>
                  </a:lnTo>
                  <a:lnTo>
                    <a:pt x="532" y="17619"/>
                  </a:lnTo>
                  <a:lnTo>
                    <a:pt x="532" y="7181"/>
                  </a:lnTo>
                  <a:close/>
                  <a:moveTo>
                    <a:pt x="5211" y="1"/>
                  </a:moveTo>
                  <a:cubicBezTo>
                    <a:pt x="4835" y="1"/>
                    <a:pt x="4529" y="307"/>
                    <a:pt x="4529" y="683"/>
                  </a:cubicBezTo>
                  <a:lnTo>
                    <a:pt x="4529" y="4696"/>
                  </a:lnTo>
                  <a:lnTo>
                    <a:pt x="682" y="4696"/>
                  </a:lnTo>
                  <a:cubicBezTo>
                    <a:pt x="306" y="4696"/>
                    <a:pt x="0" y="5002"/>
                    <a:pt x="0" y="5377"/>
                  </a:cubicBezTo>
                  <a:lnTo>
                    <a:pt x="0" y="17707"/>
                  </a:lnTo>
                  <a:cubicBezTo>
                    <a:pt x="0" y="17951"/>
                    <a:pt x="198" y="18151"/>
                    <a:pt x="443" y="18151"/>
                  </a:cubicBezTo>
                  <a:lnTo>
                    <a:pt x="10394" y="18151"/>
                  </a:lnTo>
                  <a:cubicBezTo>
                    <a:pt x="10638" y="18151"/>
                    <a:pt x="10836" y="17951"/>
                    <a:pt x="10836" y="17707"/>
                  </a:cubicBezTo>
                  <a:lnTo>
                    <a:pt x="10836" y="13455"/>
                  </a:lnTo>
                  <a:lnTo>
                    <a:pt x="14923" y="13455"/>
                  </a:lnTo>
                  <a:cubicBezTo>
                    <a:pt x="15167" y="13455"/>
                    <a:pt x="15365" y="13256"/>
                    <a:pt x="15365" y="13012"/>
                  </a:cubicBezTo>
                  <a:lnTo>
                    <a:pt x="15365" y="9075"/>
                  </a:lnTo>
                  <a:cubicBezTo>
                    <a:pt x="15365" y="8928"/>
                    <a:pt x="15246" y="8809"/>
                    <a:pt x="15099" y="8809"/>
                  </a:cubicBezTo>
                  <a:cubicBezTo>
                    <a:pt x="14952" y="8809"/>
                    <a:pt x="14833" y="8928"/>
                    <a:pt x="14833" y="9075"/>
                  </a:cubicBezTo>
                  <a:lnTo>
                    <a:pt x="14833" y="12923"/>
                  </a:lnTo>
                  <a:lnTo>
                    <a:pt x="10836" y="12923"/>
                  </a:lnTo>
                  <a:lnTo>
                    <a:pt x="10836" y="11289"/>
                  </a:lnTo>
                  <a:lnTo>
                    <a:pt x="14102" y="11289"/>
                  </a:lnTo>
                  <a:cubicBezTo>
                    <a:pt x="14249" y="11289"/>
                    <a:pt x="14368" y="11169"/>
                    <a:pt x="14368" y="11023"/>
                  </a:cubicBezTo>
                  <a:cubicBezTo>
                    <a:pt x="14368" y="10876"/>
                    <a:pt x="14249" y="10757"/>
                    <a:pt x="14102" y="10757"/>
                  </a:cubicBezTo>
                  <a:lnTo>
                    <a:pt x="10836" y="10757"/>
                  </a:lnTo>
                  <a:lnTo>
                    <a:pt x="10836" y="10476"/>
                  </a:lnTo>
                  <a:lnTo>
                    <a:pt x="14102" y="10476"/>
                  </a:lnTo>
                  <a:cubicBezTo>
                    <a:pt x="14249" y="10476"/>
                    <a:pt x="14368" y="10357"/>
                    <a:pt x="14368" y="10210"/>
                  </a:cubicBezTo>
                  <a:cubicBezTo>
                    <a:pt x="14368" y="10063"/>
                    <a:pt x="14249" y="9944"/>
                    <a:pt x="14102" y="9944"/>
                  </a:cubicBezTo>
                  <a:lnTo>
                    <a:pt x="10836" y="9944"/>
                  </a:lnTo>
                  <a:lnTo>
                    <a:pt x="10836" y="9377"/>
                  </a:lnTo>
                  <a:lnTo>
                    <a:pt x="14102" y="9377"/>
                  </a:lnTo>
                  <a:cubicBezTo>
                    <a:pt x="14249" y="9377"/>
                    <a:pt x="14368" y="9258"/>
                    <a:pt x="14368" y="9111"/>
                  </a:cubicBezTo>
                  <a:cubicBezTo>
                    <a:pt x="14368" y="8964"/>
                    <a:pt x="14249" y="8845"/>
                    <a:pt x="14102" y="8845"/>
                  </a:cubicBezTo>
                  <a:lnTo>
                    <a:pt x="13818" y="8845"/>
                  </a:lnTo>
                  <a:lnTo>
                    <a:pt x="13818" y="6952"/>
                  </a:lnTo>
                  <a:cubicBezTo>
                    <a:pt x="13818" y="6805"/>
                    <a:pt x="13699" y="6687"/>
                    <a:pt x="13552" y="6687"/>
                  </a:cubicBezTo>
                  <a:cubicBezTo>
                    <a:pt x="13405" y="6687"/>
                    <a:pt x="13286" y="6805"/>
                    <a:pt x="13286" y="6952"/>
                  </a:cubicBezTo>
                  <a:lnTo>
                    <a:pt x="13286" y="8845"/>
                  </a:lnTo>
                  <a:lnTo>
                    <a:pt x="12862" y="8845"/>
                  </a:lnTo>
                  <a:lnTo>
                    <a:pt x="12862" y="7770"/>
                  </a:lnTo>
                  <a:cubicBezTo>
                    <a:pt x="12862" y="7623"/>
                    <a:pt x="12743" y="7504"/>
                    <a:pt x="12596" y="7504"/>
                  </a:cubicBezTo>
                  <a:cubicBezTo>
                    <a:pt x="12449" y="7504"/>
                    <a:pt x="12331" y="7623"/>
                    <a:pt x="12331" y="7770"/>
                  </a:cubicBezTo>
                  <a:lnTo>
                    <a:pt x="12331" y="8845"/>
                  </a:lnTo>
                  <a:lnTo>
                    <a:pt x="11875" y="8845"/>
                  </a:lnTo>
                  <a:lnTo>
                    <a:pt x="11875" y="6036"/>
                  </a:lnTo>
                  <a:cubicBezTo>
                    <a:pt x="11875" y="5889"/>
                    <a:pt x="11756" y="5770"/>
                    <a:pt x="11609" y="5770"/>
                  </a:cubicBezTo>
                  <a:cubicBezTo>
                    <a:pt x="11463" y="5770"/>
                    <a:pt x="11343" y="5889"/>
                    <a:pt x="11343" y="6036"/>
                  </a:cubicBezTo>
                  <a:lnTo>
                    <a:pt x="11343" y="8845"/>
                  </a:lnTo>
                  <a:lnTo>
                    <a:pt x="10836" y="8845"/>
                  </a:lnTo>
                  <a:lnTo>
                    <a:pt x="10836" y="5378"/>
                  </a:lnTo>
                  <a:cubicBezTo>
                    <a:pt x="10836" y="5002"/>
                    <a:pt x="10531" y="4696"/>
                    <a:pt x="10156" y="4696"/>
                  </a:cubicBezTo>
                  <a:lnTo>
                    <a:pt x="9456" y="4696"/>
                  </a:lnTo>
                  <a:cubicBezTo>
                    <a:pt x="9364" y="3765"/>
                    <a:pt x="8576" y="3034"/>
                    <a:pt x="7621" y="3034"/>
                  </a:cubicBezTo>
                  <a:cubicBezTo>
                    <a:pt x="6665" y="3034"/>
                    <a:pt x="5877" y="3765"/>
                    <a:pt x="5785" y="4696"/>
                  </a:cubicBezTo>
                  <a:lnTo>
                    <a:pt x="5061" y="4696"/>
                  </a:lnTo>
                  <a:lnTo>
                    <a:pt x="5061" y="2486"/>
                  </a:lnTo>
                  <a:lnTo>
                    <a:pt x="7187" y="2486"/>
                  </a:lnTo>
                  <a:cubicBezTo>
                    <a:pt x="7333" y="2486"/>
                    <a:pt x="7452" y="2366"/>
                    <a:pt x="7452" y="2220"/>
                  </a:cubicBezTo>
                  <a:cubicBezTo>
                    <a:pt x="7452" y="2073"/>
                    <a:pt x="7333" y="1954"/>
                    <a:pt x="7187" y="1954"/>
                  </a:cubicBezTo>
                  <a:lnTo>
                    <a:pt x="5061" y="1954"/>
                  </a:lnTo>
                  <a:lnTo>
                    <a:pt x="5061" y="683"/>
                  </a:lnTo>
                  <a:cubicBezTo>
                    <a:pt x="5061" y="601"/>
                    <a:pt x="5130" y="533"/>
                    <a:pt x="5211" y="533"/>
                  </a:cubicBezTo>
                  <a:lnTo>
                    <a:pt x="14685" y="533"/>
                  </a:lnTo>
                  <a:cubicBezTo>
                    <a:pt x="14766" y="533"/>
                    <a:pt x="14834" y="601"/>
                    <a:pt x="14834" y="683"/>
                  </a:cubicBezTo>
                  <a:lnTo>
                    <a:pt x="14834" y="1954"/>
                  </a:lnTo>
                  <a:lnTo>
                    <a:pt x="8746" y="1954"/>
                  </a:lnTo>
                  <a:cubicBezTo>
                    <a:pt x="8599" y="1954"/>
                    <a:pt x="8480" y="2073"/>
                    <a:pt x="8480" y="2220"/>
                  </a:cubicBezTo>
                  <a:cubicBezTo>
                    <a:pt x="8480" y="2366"/>
                    <a:pt x="8599" y="2486"/>
                    <a:pt x="8746" y="2486"/>
                  </a:cubicBezTo>
                  <a:lnTo>
                    <a:pt x="14833" y="2486"/>
                  </a:lnTo>
                  <a:lnTo>
                    <a:pt x="14833" y="7728"/>
                  </a:lnTo>
                  <a:cubicBezTo>
                    <a:pt x="14833" y="7876"/>
                    <a:pt x="14952" y="7994"/>
                    <a:pt x="15099" y="7994"/>
                  </a:cubicBezTo>
                  <a:cubicBezTo>
                    <a:pt x="15246" y="7994"/>
                    <a:pt x="15365" y="7876"/>
                    <a:pt x="15365" y="7728"/>
                  </a:cubicBezTo>
                  <a:lnTo>
                    <a:pt x="15365" y="683"/>
                  </a:lnTo>
                  <a:cubicBezTo>
                    <a:pt x="15365" y="307"/>
                    <a:pt x="15059" y="1"/>
                    <a:pt x="14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3"/>
            <p:cNvSpPr/>
            <p:nvPr/>
          </p:nvSpPr>
          <p:spPr>
            <a:xfrm>
              <a:off x="5144546" y="4033700"/>
              <a:ext cx="17678" cy="17645"/>
            </a:xfrm>
            <a:custGeom>
              <a:avLst/>
              <a:gdLst/>
              <a:ahLst/>
              <a:cxnLst/>
              <a:rect l="l" t="t" r="r" b="b"/>
              <a:pathLst>
                <a:path w="533" h="532" extrusionOk="0">
                  <a:moveTo>
                    <a:pt x="266" y="1"/>
                  </a:moveTo>
                  <a:cubicBezTo>
                    <a:pt x="197" y="1"/>
                    <a:pt x="128" y="28"/>
                    <a:pt x="79" y="79"/>
                  </a:cubicBezTo>
                  <a:cubicBezTo>
                    <a:pt x="29" y="128"/>
                    <a:pt x="0" y="196"/>
                    <a:pt x="0" y="266"/>
                  </a:cubicBezTo>
                  <a:cubicBezTo>
                    <a:pt x="0" y="336"/>
                    <a:pt x="29" y="404"/>
                    <a:pt x="79" y="455"/>
                  </a:cubicBezTo>
                  <a:cubicBezTo>
                    <a:pt x="128" y="504"/>
                    <a:pt x="197" y="532"/>
                    <a:pt x="266" y="532"/>
                  </a:cubicBezTo>
                  <a:cubicBezTo>
                    <a:pt x="337" y="532"/>
                    <a:pt x="405" y="504"/>
                    <a:pt x="454" y="455"/>
                  </a:cubicBezTo>
                  <a:cubicBezTo>
                    <a:pt x="505" y="404"/>
                    <a:pt x="532" y="336"/>
                    <a:pt x="532" y="266"/>
                  </a:cubicBezTo>
                  <a:cubicBezTo>
                    <a:pt x="532" y="196"/>
                    <a:pt x="505" y="128"/>
                    <a:pt x="454"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3"/>
            <p:cNvSpPr/>
            <p:nvPr/>
          </p:nvSpPr>
          <p:spPr>
            <a:xfrm>
              <a:off x="5175126"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6" y="532"/>
                    <a:pt x="405" y="504"/>
                    <a:pt x="454" y="455"/>
                  </a:cubicBezTo>
                  <a:cubicBezTo>
                    <a:pt x="504" y="404"/>
                    <a:pt x="532" y="335"/>
                    <a:pt x="532" y="266"/>
                  </a:cubicBezTo>
                  <a:cubicBezTo>
                    <a:pt x="532" y="197"/>
                    <a:pt x="504"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3"/>
            <p:cNvSpPr/>
            <p:nvPr/>
          </p:nvSpPr>
          <p:spPr>
            <a:xfrm>
              <a:off x="5205674"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7" y="532"/>
                    <a:pt x="405" y="504"/>
                    <a:pt x="455" y="455"/>
                  </a:cubicBezTo>
                  <a:cubicBezTo>
                    <a:pt x="505" y="404"/>
                    <a:pt x="532" y="335"/>
                    <a:pt x="532" y="266"/>
                  </a:cubicBezTo>
                  <a:cubicBezTo>
                    <a:pt x="532" y="197"/>
                    <a:pt x="505" y="128"/>
                    <a:pt x="455"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3"/>
            <p:cNvSpPr/>
            <p:nvPr/>
          </p:nvSpPr>
          <p:spPr>
            <a:xfrm>
              <a:off x="5126834" y="4109687"/>
              <a:ext cx="88259" cy="17678"/>
            </a:xfrm>
            <a:custGeom>
              <a:avLst/>
              <a:gdLst/>
              <a:ahLst/>
              <a:cxnLst/>
              <a:rect l="l" t="t" r="r" b="b"/>
              <a:pathLst>
                <a:path w="2661" h="533" extrusionOk="0">
                  <a:moveTo>
                    <a:pt x="266" y="0"/>
                  </a:moveTo>
                  <a:cubicBezTo>
                    <a:pt x="119" y="0"/>
                    <a:pt x="1" y="119"/>
                    <a:pt x="1" y="266"/>
                  </a:cubicBezTo>
                  <a:cubicBezTo>
                    <a:pt x="1" y="413"/>
                    <a:pt x="120" y="532"/>
                    <a:pt x="266" y="532"/>
                  </a:cubicBezTo>
                  <a:lnTo>
                    <a:pt x="2395" y="532"/>
                  </a:lnTo>
                  <a:cubicBezTo>
                    <a:pt x="2542" y="532"/>
                    <a:pt x="2660" y="413"/>
                    <a:pt x="2660" y="266"/>
                  </a:cubicBezTo>
                  <a:cubicBezTo>
                    <a:pt x="2661" y="119"/>
                    <a:pt x="254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3"/>
            <p:cNvSpPr/>
            <p:nvPr/>
          </p:nvSpPr>
          <p:spPr>
            <a:xfrm>
              <a:off x="5126834" y="4136652"/>
              <a:ext cx="88259" cy="17645"/>
            </a:xfrm>
            <a:custGeom>
              <a:avLst/>
              <a:gdLst/>
              <a:ahLst/>
              <a:cxnLst/>
              <a:rect l="l" t="t" r="r" b="b"/>
              <a:pathLst>
                <a:path w="2661" h="532" extrusionOk="0">
                  <a:moveTo>
                    <a:pt x="266" y="1"/>
                  </a:moveTo>
                  <a:cubicBezTo>
                    <a:pt x="119" y="1"/>
                    <a:pt x="1" y="120"/>
                    <a:pt x="1" y="265"/>
                  </a:cubicBezTo>
                  <a:cubicBezTo>
                    <a:pt x="1" y="412"/>
                    <a:pt x="120" y="531"/>
                    <a:pt x="266" y="531"/>
                  </a:cubicBezTo>
                  <a:lnTo>
                    <a:pt x="2395" y="531"/>
                  </a:lnTo>
                  <a:cubicBezTo>
                    <a:pt x="2542" y="531"/>
                    <a:pt x="2660" y="412"/>
                    <a:pt x="2660" y="265"/>
                  </a:cubicBezTo>
                  <a:cubicBezTo>
                    <a:pt x="2661" y="120"/>
                    <a:pt x="2542"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3"/>
            <p:cNvSpPr/>
            <p:nvPr/>
          </p:nvSpPr>
          <p:spPr>
            <a:xfrm>
              <a:off x="5157448" y="4163584"/>
              <a:ext cx="57645" cy="17678"/>
            </a:xfrm>
            <a:custGeom>
              <a:avLst/>
              <a:gdLst/>
              <a:ahLst/>
              <a:cxnLst/>
              <a:rect l="l" t="t" r="r" b="b"/>
              <a:pathLst>
                <a:path w="1738" h="533" extrusionOk="0">
                  <a:moveTo>
                    <a:pt x="267" y="1"/>
                  </a:moveTo>
                  <a:cubicBezTo>
                    <a:pt x="120" y="1"/>
                    <a:pt x="1" y="120"/>
                    <a:pt x="1" y="267"/>
                  </a:cubicBezTo>
                  <a:cubicBezTo>
                    <a:pt x="1" y="413"/>
                    <a:pt x="120" y="533"/>
                    <a:pt x="267" y="533"/>
                  </a:cubicBezTo>
                  <a:lnTo>
                    <a:pt x="1472" y="533"/>
                  </a:lnTo>
                  <a:cubicBezTo>
                    <a:pt x="1619" y="533"/>
                    <a:pt x="1737" y="413"/>
                    <a:pt x="1737" y="267"/>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3"/>
            <p:cNvSpPr/>
            <p:nvPr/>
          </p:nvSpPr>
          <p:spPr>
            <a:xfrm>
              <a:off x="5127730" y="4385707"/>
              <a:ext cx="94262" cy="17645"/>
            </a:xfrm>
            <a:custGeom>
              <a:avLst/>
              <a:gdLst/>
              <a:ahLst/>
              <a:cxnLst/>
              <a:rect l="l" t="t" r="r" b="b"/>
              <a:pathLst>
                <a:path w="2842" h="532" extrusionOk="0">
                  <a:moveTo>
                    <a:pt x="266" y="0"/>
                  </a:moveTo>
                  <a:cubicBezTo>
                    <a:pt x="119" y="0"/>
                    <a:pt x="0" y="119"/>
                    <a:pt x="0" y="266"/>
                  </a:cubicBezTo>
                  <a:cubicBezTo>
                    <a:pt x="0" y="413"/>
                    <a:pt x="119" y="532"/>
                    <a:pt x="266" y="532"/>
                  </a:cubicBezTo>
                  <a:lnTo>
                    <a:pt x="2575" y="532"/>
                  </a:lnTo>
                  <a:cubicBezTo>
                    <a:pt x="2722" y="532"/>
                    <a:pt x="2841" y="413"/>
                    <a:pt x="2841" y="266"/>
                  </a:cubicBezTo>
                  <a:cubicBezTo>
                    <a:pt x="2841" y="119"/>
                    <a:pt x="2722" y="0"/>
                    <a:pt x="2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3"/>
            <p:cNvSpPr/>
            <p:nvPr/>
          </p:nvSpPr>
          <p:spPr>
            <a:xfrm>
              <a:off x="4924380" y="4033700"/>
              <a:ext cx="57645" cy="17645"/>
            </a:xfrm>
            <a:custGeom>
              <a:avLst/>
              <a:gdLst/>
              <a:ahLst/>
              <a:cxnLst/>
              <a:rect l="l" t="t" r="r" b="b"/>
              <a:pathLst>
                <a:path w="1738" h="532" extrusionOk="0">
                  <a:moveTo>
                    <a:pt x="267" y="1"/>
                  </a:moveTo>
                  <a:cubicBezTo>
                    <a:pt x="120" y="1"/>
                    <a:pt x="1" y="120"/>
                    <a:pt x="1" y="266"/>
                  </a:cubicBezTo>
                  <a:cubicBezTo>
                    <a:pt x="1" y="413"/>
                    <a:pt x="120" y="532"/>
                    <a:pt x="267" y="532"/>
                  </a:cubicBezTo>
                  <a:lnTo>
                    <a:pt x="1472" y="532"/>
                  </a:lnTo>
                  <a:cubicBezTo>
                    <a:pt x="1619" y="532"/>
                    <a:pt x="1738" y="413"/>
                    <a:pt x="1738" y="266"/>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3"/>
            <p:cNvSpPr/>
            <p:nvPr/>
          </p:nvSpPr>
          <p:spPr>
            <a:xfrm>
              <a:off x="4997249" y="4189389"/>
              <a:ext cx="17678" cy="17711"/>
            </a:xfrm>
            <a:custGeom>
              <a:avLst/>
              <a:gdLst/>
              <a:ahLst/>
              <a:cxnLst/>
              <a:rect l="l" t="t" r="r" b="b"/>
              <a:pathLst>
                <a:path w="533" h="534" extrusionOk="0">
                  <a:moveTo>
                    <a:pt x="267" y="1"/>
                  </a:moveTo>
                  <a:cubicBezTo>
                    <a:pt x="197" y="1"/>
                    <a:pt x="128" y="30"/>
                    <a:pt x="79" y="79"/>
                  </a:cubicBezTo>
                  <a:cubicBezTo>
                    <a:pt x="30" y="129"/>
                    <a:pt x="1" y="197"/>
                    <a:pt x="1" y="268"/>
                  </a:cubicBezTo>
                  <a:cubicBezTo>
                    <a:pt x="1" y="338"/>
                    <a:pt x="30" y="406"/>
                    <a:pt x="79" y="456"/>
                  </a:cubicBezTo>
                  <a:cubicBezTo>
                    <a:pt x="128" y="505"/>
                    <a:pt x="197" y="534"/>
                    <a:pt x="267" y="534"/>
                  </a:cubicBezTo>
                  <a:cubicBezTo>
                    <a:pt x="337" y="534"/>
                    <a:pt x="405" y="505"/>
                    <a:pt x="455" y="456"/>
                  </a:cubicBezTo>
                  <a:cubicBezTo>
                    <a:pt x="504" y="406"/>
                    <a:pt x="533" y="338"/>
                    <a:pt x="533" y="268"/>
                  </a:cubicBezTo>
                  <a:cubicBezTo>
                    <a:pt x="533" y="197"/>
                    <a:pt x="504" y="129"/>
                    <a:pt x="455"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3"/>
            <p:cNvSpPr/>
            <p:nvPr/>
          </p:nvSpPr>
          <p:spPr>
            <a:xfrm>
              <a:off x="5027796" y="4189422"/>
              <a:ext cx="17678" cy="17678"/>
            </a:xfrm>
            <a:custGeom>
              <a:avLst/>
              <a:gdLst/>
              <a:ahLst/>
              <a:cxnLst/>
              <a:rect l="l" t="t" r="r" b="b"/>
              <a:pathLst>
                <a:path w="533" h="533" extrusionOk="0">
                  <a:moveTo>
                    <a:pt x="267" y="1"/>
                  </a:moveTo>
                  <a:cubicBezTo>
                    <a:pt x="197" y="1"/>
                    <a:pt x="128" y="29"/>
                    <a:pt x="79" y="78"/>
                  </a:cubicBezTo>
                  <a:cubicBezTo>
                    <a:pt x="30" y="128"/>
                    <a:pt x="1" y="196"/>
                    <a:pt x="1" y="266"/>
                  </a:cubicBezTo>
                  <a:cubicBezTo>
                    <a:pt x="1" y="337"/>
                    <a:pt x="30" y="405"/>
                    <a:pt x="79" y="455"/>
                  </a:cubicBezTo>
                  <a:cubicBezTo>
                    <a:pt x="129" y="504"/>
                    <a:pt x="197" y="533"/>
                    <a:pt x="267" y="533"/>
                  </a:cubicBezTo>
                  <a:cubicBezTo>
                    <a:pt x="338" y="533"/>
                    <a:pt x="405" y="504"/>
                    <a:pt x="456" y="455"/>
                  </a:cubicBezTo>
                  <a:cubicBezTo>
                    <a:pt x="505" y="405"/>
                    <a:pt x="533" y="337"/>
                    <a:pt x="533" y="266"/>
                  </a:cubicBezTo>
                  <a:cubicBezTo>
                    <a:pt x="533" y="196"/>
                    <a:pt x="505" y="128"/>
                    <a:pt x="456" y="78"/>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3"/>
            <p:cNvSpPr/>
            <p:nvPr/>
          </p:nvSpPr>
          <p:spPr>
            <a:xfrm>
              <a:off x="5058377" y="4189422"/>
              <a:ext cx="17678" cy="17645"/>
            </a:xfrm>
            <a:custGeom>
              <a:avLst/>
              <a:gdLst/>
              <a:ahLst/>
              <a:cxnLst/>
              <a:rect l="l" t="t" r="r" b="b"/>
              <a:pathLst>
                <a:path w="533" h="532" extrusionOk="0">
                  <a:moveTo>
                    <a:pt x="267" y="1"/>
                  </a:moveTo>
                  <a:cubicBezTo>
                    <a:pt x="197" y="1"/>
                    <a:pt x="128" y="29"/>
                    <a:pt x="79" y="78"/>
                  </a:cubicBezTo>
                  <a:cubicBezTo>
                    <a:pt x="30" y="128"/>
                    <a:pt x="1" y="196"/>
                    <a:pt x="1" y="267"/>
                  </a:cubicBezTo>
                  <a:cubicBezTo>
                    <a:pt x="1" y="337"/>
                    <a:pt x="30" y="405"/>
                    <a:pt x="79" y="455"/>
                  </a:cubicBezTo>
                  <a:cubicBezTo>
                    <a:pt x="128" y="504"/>
                    <a:pt x="197" y="532"/>
                    <a:pt x="267" y="532"/>
                  </a:cubicBezTo>
                  <a:cubicBezTo>
                    <a:pt x="337" y="532"/>
                    <a:pt x="405" y="504"/>
                    <a:pt x="455" y="455"/>
                  </a:cubicBezTo>
                  <a:cubicBezTo>
                    <a:pt x="504" y="405"/>
                    <a:pt x="533" y="337"/>
                    <a:pt x="533" y="267"/>
                  </a:cubicBezTo>
                  <a:cubicBezTo>
                    <a:pt x="533" y="196"/>
                    <a:pt x="504" y="128"/>
                    <a:pt x="455" y="78"/>
                  </a:cubicBezTo>
                  <a:cubicBezTo>
                    <a:pt x="405" y="29"/>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3"/>
            <p:cNvSpPr/>
            <p:nvPr/>
          </p:nvSpPr>
          <p:spPr>
            <a:xfrm>
              <a:off x="4785342" y="4319173"/>
              <a:ext cx="279503" cy="244876"/>
            </a:xfrm>
            <a:custGeom>
              <a:avLst/>
              <a:gdLst/>
              <a:ahLst/>
              <a:cxnLst/>
              <a:rect l="l" t="t" r="r" b="b"/>
              <a:pathLst>
                <a:path w="8427" h="7383" extrusionOk="0">
                  <a:moveTo>
                    <a:pt x="1541" y="5099"/>
                  </a:moveTo>
                  <a:lnTo>
                    <a:pt x="1541" y="6850"/>
                  </a:lnTo>
                  <a:lnTo>
                    <a:pt x="1001" y="6850"/>
                  </a:lnTo>
                  <a:lnTo>
                    <a:pt x="1001" y="5099"/>
                  </a:lnTo>
                  <a:close/>
                  <a:moveTo>
                    <a:pt x="5465" y="2932"/>
                  </a:moveTo>
                  <a:lnTo>
                    <a:pt x="5465" y="6850"/>
                  </a:lnTo>
                  <a:lnTo>
                    <a:pt x="4926" y="6850"/>
                  </a:lnTo>
                  <a:lnTo>
                    <a:pt x="4926" y="2932"/>
                  </a:lnTo>
                  <a:close/>
                  <a:moveTo>
                    <a:pt x="7427" y="532"/>
                  </a:moveTo>
                  <a:lnTo>
                    <a:pt x="7427" y="6850"/>
                  </a:lnTo>
                  <a:lnTo>
                    <a:pt x="6888" y="6850"/>
                  </a:lnTo>
                  <a:lnTo>
                    <a:pt x="6888" y="532"/>
                  </a:lnTo>
                  <a:close/>
                  <a:moveTo>
                    <a:pt x="6830" y="1"/>
                  </a:moveTo>
                  <a:cubicBezTo>
                    <a:pt x="6568" y="1"/>
                    <a:pt x="6356" y="213"/>
                    <a:pt x="6356" y="474"/>
                  </a:cubicBezTo>
                  <a:lnTo>
                    <a:pt x="6356" y="6850"/>
                  </a:lnTo>
                  <a:lnTo>
                    <a:pt x="5997" y="6850"/>
                  </a:lnTo>
                  <a:lnTo>
                    <a:pt x="5997" y="2874"/>
                  </a:lnTo>
                  <a:cubicBezTo>
                    <a:pt x="5997" y="2612"/>
                    <a:pt x="5784" y="2400"/>
                    <a:pt x="5522" y="2400"/>
                  </a:cubicBezTo>
                  <a:lnTo>
                    <a:pt x="4867" y="2400"/>
                  </a:lnTo>
                  <a:cubicBezTo>
                    <a:pt x="4606" y="2400"/>
                    <a:pt x="4394" y="2612"/>
                    <a:pt x="4394" y="2874"/>
                  </a:cubicBezTo>
                  <a:lnTo>
                    <a:pt x="4394" y="6850"/>
                  </a:lnTo>
                  <a:lnTo>
                    <a:pt x="4033" y="6850"/>
                  </a:lnTo>
                  <a:lnTo>
                    <a:pt x="4033" y="3483"/>
                  </a:lnTo>
                  <a:cubicBezTo>
                    <a:pt x="4033" y="3336"/>
                    <a:pt x="3914" y="3217"/>
                    <a:pt x="3769" y="3217"/>
                  </a:cubicBezTo>
                  <a:cubicBezTo>
                    <a:pt x="3621" y="3217"/>
                    <a:pt x="3503" y="3336"/>
                    <a:pt x="3503" y="3483"/>
                  </a:cubicBezTo>
                  <a:lnTo>
                    <a:pt x="3503" y="6850"/>
                  </a:lnTo>
                  <a:lnTo>
                    <a:pt x="2964" y="6850"/>
                  </a:lnTo>
                  <a:lnTo>
                    <a:pt x="2964" y="1306"/>
                  </a:lnTo>
                  <a:lnTo>
                    <a:pt x="3503" y="1306"/>
                  </a:lnTo>
                  <a:lnTo>
                    <a:pt x="3503" y="2065"/>
                  </a:lnTo>
                  <a:cubicBezTo>
                    <a:pt x="3503" y="2211"/>
                    <a:pt x="3621" y="2331"/>
                    <a:pt x="3769" y="2331"/>
                  </a:cubicBezTo>
                  <a:cubicBezTo>
                    <a:pt x="3914" y="2331"/>
                    <a:pt x="4033" y="2211"/>
                    <a:pt x="4033" y="2065"/>
                  </a:cubicBezTo>
                  <a:lnTo>
                    <a:pt x="4033" y="1248"/>
                  </a:lnTo>
                  <a:cubicBezTo>
                    <a:pt x="4033" y="987"/>
                    <a:pt x="3821" y="775"/>
                    <a:pt x="3560" y="775"/>
                  </a:cubicBezTo>
                  <a:lnTo>
                    <a:pt x="2905" y="775"/>
                  </a:lnTo>
                  <a:cubicBezTo>
                    <a:pt x="2644" y="775"/>
                    <a:pt x="2432" y="987"/>
                    <a:pt x="2432" y="1248"/>
                  </a:cubicBezTo>
                  <a:lnTo>
                    <a:pt x="2432" y="6850"/>
                  </a:lnTo>
                  <a:lnTo>
                    <a:pt x="2071" y="6850"/>
                  </a:lnTo>
                  <a:lnTo>
                    <a:pt x="2071" y="5041"/>
                  </a:lnTo>
                  <a:cubicBezTo>
                    <a:pt x="2071" y="4779"/>
                    <a:pt x="1859" y="4567"/>
                    <a:pt x="1598" y="4567"/>
                  </a:cubicBezTo>
                  <a:lnTo>
                    <a:pt x="943" y="4567"/>
                  </a:lnTo>
                  <a:cubicBezTo>
                    <a:pt x="682" y="4567"/>
                    <a:pt x="470" y="4779"/>
                    <a:pt x="470" y="5041"/>
                  </a:cubicBezTo>
                  <a:lnTo>
                    <a:pt x="470" y="6850"/>
                  </a:lnTo>
                  <a:lnTo>
                    <a:pt x="266" y="6850"/>
                  </a:lnTo>
                  <a:cubicBezTo>
                    <a:pt x="120" y="6850"/>
                    <a:pt x="0" y="6969"/>
                    <a:pt x="0" y="7116"/>
                  </a:cubicBezTo>
                  <a:cubicBezTo>
                    <a:pt x="0" y="7263"/>
                    <a:pt x="120" y="7382"/>
                    <a:pt x="266" y="7382"/>
                  </a:cubicBezTo>
                  <a:lnTo>
                    <a:pt x="8161" y="7382"/>
                  </a:lnTo>
                  <a:cubicBezTo>
                    <a:pt x="8308" y="7382"/>
                    <a:pt x="8427" y="7263"/>
                    <a:pt x="8427" y="7116"/>
                  </a:cubicBezTo>
                  <a:cubicBezTo>
                    <a:pt x="8427" y="6969"/>
                    <a:pt x="8309" y="6850"/>
                    <a:pt x="8161" y="6850"/>
                  </a:cubicBezTo>
                  <a:lnTo>
                    <a:pt x="7959" y="6850"/>
                  </a:lnTo>
                  <a:lnTo>
                    <a:pt x="7959" y="474"/>
                  </a:lnTo>
                  <a:cubicBezTo>
                    <a:pt x="7959" y="213"/>
                    <a:pt x="7746" y="1"/>
                    <a:pt x="7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3"/>
            <p:cNvSpPr/>
            <p:nvPr/>
          </p:nvSpPr>
          <p:spPr>
            <a:xfrm>
              <a:off x="4785375" y="4265408"/>
              <a:ext cx="88226" cy="17678"/>
            </a:xfrm>
            <a:custGeom>
              <a:avLst/>
              <a:gdLst/>
              <a:ahLst/>
              <a:cxnLst/>
              <a:rect l="l" t="t" r="r" b="b"/>
              <a:pathLst>
                <a:path w="2660" h="533" extrusionOk="0">
                  <a:moveTo>
                    <a:pt x="265" y="1"/>
                  </a:moveTo>
                  <a:cubicBezTo>
                    <a:pt x="120" y="1"/>
                    <a:pt x="0" y="120"/>
                    <a:pt x="0" y="267"/>
                  </a:cubicBezTo>
                  <a:cubicBezTo>
                    <a:pt x="0" y="413"/>
                    <a:pt x="120" y="533"/>
                    <a:pt x="265" y="533"/>
                  </a:cubicBezTo>
                  <a:lnTo>
                    <a:pt x="2394" y="533"/>
                  </a:lnTo>
                  <a:cubicBezTo>
                    <a:pt x="2542" y="533"/>
                    <a:pt x="2660" y="413"/>
                    <a:pt x="2660" y="267"/>
                  </a:cubicBezTo>
                  <a:cubicBezTo>
                    <a:pt x="2660" y="120"/>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3"/>
            <p:cNvSpPr/>
            <p:nvPr/>
          </p:nvSpPr>
          <p:spPr>
            <a:xfrm>
              <a:off x="4785375" y="4292340"/>
              <a:ext cx="88226" cy="17678"/>
            </a:xfrm>
            <a:custGeom>
              <a:avLst/>
              <a:gdLst/>
              <a:ahLst/>
              <a:cxnLst/>
              <a:rect l="l" t="t" r="r" b="b"/>
              <a:pathLst>
                <a:path w="2660" h="533" extrusionOk="0">
                  <a:moveTo>
                    <a:pt x="265" y="1"/>
                  </a:moveTo>
                  <a:cubicBezTo>
                    <a:pt x="120" y="1"/>
                    <a:pt x="0" y="121"/>
                    <a:pt x="0" y="267"/>
                  </a:cubicBezTo>
                  <a:cubicBezTo>
                    <a:pt x="0" y="414"/>
                    <a:pt x="120" y="533"/>
                    <a:pt x="265" y="533"/>
                  </a:cubicBezTo>
                  <a:lnTo>
                    <a:pt x="2394" y="533"/>
                  </a:lnTo>
                  <a:cubicBezTo>
                    <a:pt x="2542" y="533"/>
                    <a:pt x="2660" y="414"/>
                    <a:pt x="2660" y="267"/>
                  </a:cubicBezTo>
                  <a:cubicBezTo>
                    <a:pt x="2660" y="121"/>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3"/>
            <p:cNvSpPr/>
            <p:nvPr/>
          </p:nvSpPr>
          <p:spPr>
            <a:xfrm>
              <a:off x="4785342" y="4319306"/>
              <a:ext cx="49784" cy="17678"/>
            </a:xfrm>
            <a:custGeom>
              <a:avLst/>
              <a:gdLst/>
              <a:ahLst/>
              <a:cxnLst/>
              <a:rect l="l" t="t" r="r" b="b"/>
              <a:pathLst>
                <a:path w="1501" h="533" extrusionOk="0">
                  <a:moveTo>
                    <a:pt x="266" y="1"/>
                  </a:moveTo>
                  <a:cubicBezTo>
                    <a:pt x="120" y="1"/>
                    <a:pt x="0" y="120"/>
                    <a:pt x="0" y="267"/>
                  </a:cubicBezTo>
                  <a:cubicBezTo>
                    <a:pt x="0" y="414"/>
                    <a:pt x="120" y="533"/>
                    <a:pt x="266" y="533"/>
                  </a:cubicBezTo>
                  <a:lnTo>
                    <a:pt x="1235" y="533"/>
                  </a:lnTo>
                  <a:cubicBezTo>
                    <a:pt x="1381" y="533"/>
                    <a:pt x="1499" y="414"/>
                    <a:pt x="1499" y="267"/>
                  </a:cubicBezTo>
                  <a:cubicBezTo>
                    <a:pt x="1500" y="120"/>
                    <a:pt x="1381"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3"/>
            <p:cNvSpPr/>
            <p:nvPr/>
          </p:nvSpPr>
          <p:spPr>
            <a:xfrm>
              <a:off x="4981959" y="4265408"/>
              <a:ext cx="68259" cy="17678"/>
            </a:xfrm>
            <a:custGeom>
              <a:avLst/>
              <a:gdLst/>
              <a:ahLst/>
              <a:cxnLst/>
              <a:rect l="l" t="t" r="r" b="b"/>
              <a:pathLst>
                <a:path w="2058" h="533" extrusionOk="0">
                  <a:moveTo>
                    <a:pt x="267" y="1"/>
                  </a:moveTo>
                  <a:cubicBezTo>
                    <a:pt x="120" y="1"/>
                    <a:pt x="1" y="120"/>
                    <a:pt x="1" y="267"/>
                  </a:cubicBezTo>
                  <a:cubicBezTo>
                    <a:pt x="1" y="413"/>
                    <a:pt x="120" y="533"/>
                    <a:pt x="267" y="533"/>
                  </a:cubicBezTo>
                  <a:lnTo>
                    <a:pt x="1791" y="533"/>
                  </a:lnTo>
                  <a:cubicBezTo>
                    <a:pt x="1938" y="533"/>
                    <a:pt x="2057" y="413"/>
                    <a:pt x="2057" y="267"/>
                  </a:cubicBezTo>
                  <a:cubicBezTo>
                    <a:pt x="2057" y="120"/>
                    <a:pt x="1938" y="1"/>
                    <a:pt x="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3"/>
            <p:cNvSpPr/>
            <p:nvPr/>
          </p:nvSpPr>
          <p:spPr>
            <a:xfrm>
              <a:off x="4777083" y="4189422"/>
              <a:ext cx="57645" cy="17645"/>
            </a:xfrm>
            <a:custGeom>
              <a:avLst/>
              <a:gdLst/>
              <a:ahLst/>
              <a:cxnLst/>
              <a:rect l="l" t="t" r="r" b="b"/>
              <a:pathLst>
                <a:path w="1738" h="532" extrusionOk="0">
                  <a:moveTo>
                    <a:pt x="267" y="1"/>
                  </a:moveTo>
                  <a:cubicBezTo>
                    <a:pt x="119" y="1"/>
                    <a:pt x="1" y="120"/>
                    <a:pt x="1" y="266"/>
                  </a:cubicBezTo>
                  <a:cubicBezTo>
                    <a:pt x="1" y="413"/>
                    <a:pt x="120" y="532"/>
                    <a:pt x="267" y="532"/>
                  </a:cubicBezTo>
                  <a:lnTo>
                    <a:pt x="1471" y="532"/>
                  </a:lnTo>
                  <a:cubicBezTo>
                    <a:pt x="1618" y="532"/>
                    <a:pt x="1737" y="413"/>
                    <a:pt x="1737" y="266"/>
                  </a:cubicBezTo>
                  <a:cubicBezTo>
                    <a:pt x="1737" y="120"/>
                    <a:pt x="1618" y="1"/>
                    <a:pt x="1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3"/>
          <p:cNvGrpSpPr/>
          <p:nvPr/>
        </p:nvGrpSpPr>
        <p:grpSpPr>
          <a:xfrm>
            <a:off x="6039636" y="1826744"/>
            <a:ext cx="536704" cy="535077"/>
            <a:chOff x="6087962" y="4002888"/>
            <a:chExt cx="602023" cy="600199"/>
          </a:xfrm>
        </p:grpSpPr>
        <p:sp>
          <p:nvSpPr>
            <p:cNvPr id="1484" name="Google Shape;1484;p43"/>
            <p:cNvSpPr/>
            <p:nvPr/>
          </p:nvSpPr>
          <p:spPr>
            <a:xfrm>
              <a:off x="6270881" y="4002888"/>
              <a:ext cx="380763" cy="270116"/>
            </a:xfrm>
            <a:custGeom>
              <a:avLst/>
              <a:gdLst/>
              <a:ahLst/>
              <a:cxnLst/>
              <a:rect l="l" t="t" r="r" b="b"/>
              <a:pathLst>
                <a:path w="11480" h="8144" extrusionOk="0">
                  <a:moveTo>
                    <a:pt x="4361" y="2371"/>
                  </a:moveTo>
                  <a:lnTo>
                    <a:pt x="4361" y="7613"/>
                  </a:lnTo>
                  <a:lnTo>
                    <a:pt x="2245" y="7613"/>
                  </a:lnTo>
                  <a:lnTo>
                    <a:pt x="2245" y="2371"/>
                  </a:lnTo>
                  <a:close/>
                  <a:moveTo>
                    <a:pt x="8971" y="4039"/>
                  </a:moveTo>
                  <a:lnTo>
                    <a:pt x="8971" y="7613"/>
                  </a:lnTo>
                  <a:lnTo>
                    <a:pt x="7197" y="7613"/>
                  </a:lnTo>
                  <a:lnTo>
                    <a:pt x="7197" y="4039"/>
                  </a:lnTo>
                  <a:close/>
                  <a:moveTo>
                    <a:pt x="4841" y="1"/>
                  </a:moveTo>
                  <a:cubicBezTo>
                    <a:pt x="4576" y="1"/>
                    <a:pt x="4361" y="216"/>
                    <a:pt x="4361" y="480"/>
                  </a:cubicBezTo>
                  <a:lnTo>
                    <a:pt x="4361" y="1839"/>
                  </a:lnTo>
                  <a:lnTo>
                    <a:pt x="2193" y="1839"/>
                  </a:lnTo>
                  <a:cubicBezTo>
                    <a:pt x="1929" y="1839"/>
                    <a:pt x="1714" y="2055"/>
                    <a:pt x="1714" y="2319"/>
                  </a:cubicBezTo>
                  <a:lnTo>
                    <a:pt x="1714" y="7613"/>
                  </a:lnTo>
                  <a:lnTo>
                    <a:pt x="267" y="7613"/>
                  </a:lnTo>
                  <a:cubicBezTo>
                    <a:pt x="120" y="7613"/>
                    <a:pt x="1" y="7732"/>
                    <a:pt x="1" y="7878"/>
                  </a:cubicBezTo>
                  <a:cubicBezTo>
                    <a:pt x="1" y="8026"/>
                    <a:pt x="120" y="8144"/>
                    <a:pt x="267" y="8144"/>
                  </a:cubicBezTo>
                  <a:lnTo>
                    <a:pt x="11214" y="8144"/>
                  </a:lnTo>
                  <a:cubicBezTo>
                    <a:pt x="11361" y="8144"/>
                    <a:pt x="11480" y="8024"/>
                    <a:pt x="11480" y="7878"/>
                  </a:cubicBezTo>
                  <a:cubicBezTo>
                    <a:pt x="11480" y="7732"/>
                    <a:pt x="11361" y="7613"/>
                    <a:pt x="11214" y="7613"/>
                  </a:cubicBezTo>
                  <a:lnTo>
                    <a:pt x="9502" y="7613"/>
                  </a:lnTo>
                  <a:lnTo>
                    <a:pt x="9502" y="3986"/>
                  </a:lnTo>
                  <a:cubicBezTo>
                    <a:pt x="9502" y="3722"/>
                    <a:pt x="9287" y="3507"/>
                    <a:pt x="9023" y="3507"/>
                  </a:cubicBezTo>
                  <a:lnTo>
                    <a:pt x="7197" y="3507"/>
                  </a:lnTo>
                  <a:lnTo>
                    <a:pt x="7197" y="2915"/>
                  </a:lnTo>
                  <a:cubicBezTo>
                    <a:pt x="7197" y="2769"/>
                    <a:pt x="7078" y="2649"/>
                    <a:pt x="6931" y="2649"/>
                  </a:cubicBezTo>
                  <a:cubicBezTo>
                    <a:pt x="6785" y="2649"/>
                    <a:pt x="6666" y="2769"/>
                    <a:pt x="6666" y="2915"/>
                  </a:cubicBezTo>
                  <a:lnTo>
                    <a:pt x="6666" y="7613"/>
                  </a:lnTo>
                  <a:lnTo>
                    <a:pt x="4892" y="7613"/>
                  </a:lnTo>
                  <a:lnTo>
                    <a:pt x="4892" y="532"/>
                  </a:lnTo>
                  <a:lnTo>
                    <a:pt x="6666" y="532"/>
                  </a:lnTo>
                  <a:lnTo>
                    <a:pt x="6666" y="1497"/>
                  </a:lnTo>
                  <a:cubicBezTo>
                    <a:pt x="6666" y="1644"/>
                    <a:pt x="6785" y="1763"/>
                    <a:pt x="6931" y="1763"/>
                  </a:cubicBezTo>
                  <a:cubicBezTo>
                    <a:pt x="7078" y="1763"/>
                    <a:pt x="7197" y="1644"/>
                    <a:pt x="7197" y="1497"/>
                  </a:cubicBezTo>
                  <a:lnTo>
                    <a:pt x="7197" y="480"/>
                  </a:lnTo>
                  <a:cubicBezTo>
                    <a:pt x="7197" y="216"/>
                    <a:pt x="6983" y="1"/>
                    <a:pt x="6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3"/>
            <p:cNvSpPr/>
            <p:nvPr/>
          </p:nvSpPr>
          <p:spPr>
            <a:xfrm>
              <a:off x="6574430" y="4002888"/>
              <a:ext cx="77214" cy="77247"/>
            </a:xfrm>
            <a:custGeom>
              <a:avLst/>
              <a:gdLst/>
              <a:ahLst/>
              <a:cxnLst/>
              <a:rect l="l" t="t" r="r" b="b"/>
              <a:pathLst>
                <a:path w="2328" h="2329" extrusionOk="0">
                  <a:moveTo>
                    <a:pt x="1164" y="532"/>
                  </a:moveTo>
                  <a:cubicBezTo>
                    <a:pt x="1513" y="532"/>
                    <a:pt x="1796" y="816"/>
                    <a:pt x="1796" y="1165"/>
                  </a:cubicBezTo>
                  <a:cubicBezTo>
                    <a:pt x="1796" y="1513"/>
                    <a:pt x="1513" y="1796"/>
                    <a:pt x="1164" y="1796"/>
                  </a:cubicBezTo>
                  <a:cubicBezTo>
                    <a:pt x="816" y="1796"/>
                    <a:pt x="532" y="1513"/>
                    <a:pt x="532" y="1165"/>
                  </a:cubicBezTo>
                  <a:cubicBezTo>
                    <a:pt x="532" y="816"/>
                    <a:pt x="816" y="532"/>
                    <a:pt x="1164" y="532"/>
                  </a:cubicBezTo>
                  <a:close/>
                  <a:moveTo>
                    <a:pt x="1164" y="1"/>
                  </a:moveTo>
                  <a:cubicBezTo>
                    <a:pt x="522" y="1"/>
                    <a:pt x="0" y="523"/>
                    <a:pt x="0" y="1165"/>
                  </a:cubicBezTo>
                  <a:cubicBezTo>
                    <a:pt x="0" y="1807"/>
                    <a:pt x="522" y="2328"/>
                    <a:pt x="1164" y="2328"/>
                  </a:cubicBezTo>
                  <a:cubicBezTo>
                    <a:pt x="1806" y="2328"/>
                    <a:pt x="2328" y="1807"/>
                    <a:pt x="2328" y="1165"/>
                  </a:cubicBezTo>
                  <a:cubicBezTo>
                    <a:pt x="2328" y="523"/>
                    <a:pt x="1806"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3"/>
            <p:cNvSpPr/>
            <p:nvPr/>
          </p:nvSpPr>
          <p:spPr>
            <a:xfrm>
              <a:off x="6443219" y="4032672"/>
              <a:ext cx="36119" cy="17678"/>
            </a:xfrm>
            <a:custGeom>
              <a:avLst/>
              <a:gdLst/>
              <a:ahLst/>
              <a:cxnLst/>
              <a:rect l="l" t="t" r="r" b="b"/>
              <a:pathLst>
                <a:path w="1089" h="533" extrusionOk="0">
                  <a:moveTo>
                    <a:pt x="266" y="1"/>
                  </a:moveTo>
                  <a:cubicBezTo>
                    <a:pt x="119" y="1"/>
                    <a:pt x="0" y="120"/>
                    <a:pt x="0" y="267"/>
                  </a:cubicBezTo>
                  <a:cubicBezTo>
                    <a:pt x="0" y="414"/>
                    <a:pt x="119" y="533"/>
                    <a:pt x="266" y="533"/>
                  </a:cubicBezTo>
                  <a:lnTo>
                    <a:pt x="823" y="533"/>
                  </a:lnTo>
                  <a:cubicBezTo>
                    <a:pt x="970" y="533"/>
                    <a:pt x="1089" y="414"/>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3"/>
            <p:cNvSpPr/>
            <p:nvPr/>
          </p:nvSpPr>
          <p:spPr>
            <a:xfrm>
              <a:off x="6443219" y="4059637"/>
              <a:ext cx="36119" cy="17645"/>
            </a:xfrm>
            <a:custGeom>
              <a:avLst/>
              <a:gdLst/>
              <a:ahLst/>
              <a:cxnLst/>
              <a:rect l="l" t="t" r="r" b="b"/>
              <a:pathLst>
                <a:path w="1089" h="532" extrusionOk="0">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3"/>
            <p:cNvSpPr/>
            <p:nvPr/>
          </p:nvSpPr>
          <p:spPr>
            <a:xfrm>
              <a:off x="6443219" y="4086602"/>
              <a:ext cx="36119" cy="17645"/>
            </a:xfrm>
            <a:custGeom>
              <a:avLst/>
              <a:gdLst/>
              <a:ahLst/>
              <a:cxnLst/>
              <a:rect l="l" t="t" r="r" b="b"/>
              <a:pathLst>
                <a:path w="1089" h="532" extrusionOk="0">
                  <a:moveTo>
                    <a:pt x="266" y="0"/>
                  </a:moveTo>
                  <a:cubicBezTo>
                    <a:pt x="119" y="0"/>
                    <a:pt x="0" y="119"/>
                    <a:pt x="0" y="266"/>
                  </a:cubicBezTo>
                  <a:cubicBezTo>
                    <a:pt x="0" y="412"/>
                    <a:pt x="119" y="531"/>
                    <a:pt x="266" y="531"/>
                  </a:cubicBezTo>
                  <a:lnTo>
                    <a:pt x="823" y="531"/>
                  </a:lnTo>
                  <a:cubicBezTo>
                    <a:pt x="970" y="531"/>
                    <a:pt x="1089" y="412"/>
                    <a:pt x="1089" y="266"/>
                  </a:cubicBezTo>
                  <a:cubicBezTo>
                    <a:pt x="1089" y="118"/>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3"/>
            <p:cNvSpPr/>
            <p:nvPr/>
          </p:nvSpPr>
          <p:spPr>
            <a:xfrm>
              <a:off x="6443219" y="4113534"/>
              <a:ext cx="36119" cy="17645"/>
            </a:xfrm>
            <a:custGeom>
              <a:avLst/>
              <a:gdLst/>
              <a:ahLst/>
              <a:cxnLst/>
              <a:rect l="l" t="t" r="r" b="b"/>
              <a:pathLst>
                <a:path w="1089" h="532" extrusionOk="0">
                  <a:moveTo>
                    <a:pt x="266" y="0"/>
                  </a:moveTo>
                  <a:cubicBezTo>
                    <a:pt x="119" y="0"/>
                    <a:pt x="0" y="119"/>
                    <a:pt x="0" y="266"/>
                  </a:cubicBezTo>
                  <a:cubicBezTo>
                    <a:pt x="0" y="412"/>
                    <a:pt x="119" y="531"/>
                    <a:pt x="266" y="531"/>
                  </a:cubicBezTo>
                  <a:lnTo>
                    <a:pt x="823" y="531"/>
                  </a:lnTo>
                  <a:cubicBezTo>
                    <a:pt x="970" y="531"/>
                    <a:pt x="1089" y="412"/>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3"/>
            <p:cNvSpPr/>
            <p:nvPr/>
          </p:nvSpPr>
          <p:spPr>
            <a:xfrm>
              <a:off x="6443219" y="4140466"/>
              <a:ext cx="36119" cy="17678"/>
            </a:xfrm>
            <a:custGeom>
              <a:avLst/>
              <a:gdLst/>
              <a:ahLst/>
              <a:cxnLst/>
              <a:rect l="l" t="t" r="r" b="b"/>
              <a:pathLst>
                <a:path w="1089" h="533" extrusionOk="0">
                  <a:moveTo>
                    <a:pt x="266" y="1"/>
                  </a:moveTo>
                  <a:cubicBezTo>
                    <a:pt x="119" y="1"/>
                    <a:pt x="0" y="120"/>
                    <a:pt x="0" y="266"/>
                  </a:cubicBezTo>
                  <a:cubicBezTo>
                    <a:pt x="0" y="413"/>
                    <a:pt x="119" y="532"/>
                    <a:pt x="266" y="532"/>
                  </a:cubicBezTo>
                  <a:lnTo>
                    <a:pt x="823" y="532"/>
                  </a:lnTo>
                  <a:cubicBezTo>
                    <a:pt x="970" y="532"/>
                    <a:pt x="1089" y="413"/>
                    <a:pt x="1089" y="266"/>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3"/>
            <p:cNvSpPr/>
            <p:nvPr/>
          </p:nvSpPr>
          <p:spPr>
            <a:xfrm>
              <a:off x="6443219" y="4167399"/>
              <a:ext cx="36119" cy="17678"/>
            </a:xfrm>
            <a:custGeom>
              <a:avLst/>
              <a:gdLst/>
              <a:ahLst/>
              <a:cxnLst/>
              <a:rect l="l" t="t" r="r" b="b"/>
              <a:pathLst>
                <a:path w="1089" h="533" extrusionOk="0">
                  <a:moveTo>
                    <a:pt x="266" y="1"/>
                  </a:moveTo>
                  <a:cubicBezTo>
                    <a:pt x="119" y="1"/>
                    <a:pt x="0" y="120"/>
                    <a:pt x="0" y="267"/>
                  </a:cubicBezTo>
                  <a:cubicBezTo>
                    <a:pt x="0" y="413"/>
                    <a:pt x="119" y="533"/>
                    <a:pt x="266" y="533"/>
                  </a:cubicBezTo>
                  <a:lnTo>
                    <a:pt x="823" y="533"/>
                  </a:lnTo>
                  <a:cubicBezTo>
                    <a:pt x="970" y="533"/>
                    <a:pt x="1089" y="413"/>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3"/>
            <p:cNvSpPr/>
            <p:nvPr/>
          </p:nvSpPr>
          <p:spPr>
            <a:xfrm>
              <a:off x="6443219" y="4194364"/>
              <a:ext cx="36119" cy="17645"/>
            </a:xfrm>
            <a:custGeom>
              <a:avLst/>
              <a:gdLst/>
              <a:ahLst/>
              <a:cxnLst/>
              <a:rect l="l" t="t" r="r" b="b"/>
              <a:pathLst>
                <a:path w="1089" h="532" extrusionOk="0">
                  <a:moveTo>
                    <a:pt x="266" y="1"/>
                  </a:moveTo>
                  <a:cubicBezTo>
                    <a:pt x="119" y="1"/>
                    <a:pt x="0" y="120"/>
                    <a:pt x="0" y="267"/>
                  </a:cubicBezTo>
                  <a:cubicBezTo>
                    <a:pt x="0" y="414"/>
                    <a:pt x="119" y="532"/>
                    <a:pt x="266" y="532"/>
                  </a:cubicBezTo>
                  <a:lnTo>
                    <a:pt x="823" y="532"/>
                  </a:lnTo>
                  <a:cubicBezTo>
                    <a:pt x="970" y="532"/>
                    <a:pt x="1089" y="413"/>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3"/>
            <p:cNvSpPr/>
            <p:nvPr/>
          </p:nvSpPr>
          <p:spPr>
            <a:xfrm>
              <a:off x="6443219" y="4221329"/>
              <a:ext cx="36119" cy="17645"/>
            </a:xfrm>
            <a:custGeom>
              <a:avLst/>
              <a:gdLst/>
              <a:ahLst/>
              <a:cxnLst/>
              <a:rect l="l" t="t" r="r" b="b"/>
              <a:pathLst>
                <a:path w="1089" h="532" extrusionOk="0">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3"/>
            <p:cNvSpPr/>
            <p:nvPr/>
          </p:nvSpPr>
          <p:spPr>
            <a:xfrm>
              <a:off x="6388228" y="4205840"/>
              <a:ext cx="17645" cy="17678"/>
            </a:xfrm>
            <a:custGeom>
              <a:avLst/>
              <a:gdLst/>
              <a:ahLst/>
              <a:cxnLst/>
              <a:rect l="l" t="t" r="r" b="b"/>
              <a:pathLst>
                <a:path w="532" h="533" extrusionOk="0">
                  <a:moveTo>
                    <a:pt x="266" y="1"/>
                  </a:moveTo>
                  <a:cubicBezTo>
                    <a:pt x="196" y="1"/>
                    <a:pt x="127" y="30"/>
                    <a:pt x="78" y="79"/>
                  </a:cubicBezTo>
                  <a:cubicBezTo>
                    <a:pt x="28" y="128"/>
                    <a:pt x="0" y="197"/>
                    <a:pt x="0" y="267"/>
                  </a:cubicBezTo>
                  <a:cubicBezTo>
                    <a:pt x="0" y="337"/>
                    <a:pt x="28"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3"/>
            <p:cNvSpPr/>
            <p:nvPr/>
          </p:nvSpPr>
          <p:spPr>
            <a:xfrm>
              <a:off x="6388228" y="4169422"/>
              <a:ext cx="17645" cy="17645"/>
            </a:xfrm>
            <a:custGeom>
              <a:avLst/>
              <a:gdLst/>
              <a:ahLst/>
              <a:cxnLst/>
              <a:rect l="l" t="t" r="r" b="b"/>
              <a:pathLst>
                <a:path w="532" h="532" extrusionOk="0">
                  <a:moveTo>
                    <a:pt x="266" y="0"/>
                  </a:moveTo>
                  <a:cubicBezTo>
                    <a:pt x="195" y="0"/>
                    <a:pt x="127" y="28"/>
                    <a:pt x="78" y="77"/>
                  </a:cubicBezTo>
                  <a:cubicBezTo>
                    <a:pt x="28" y="128"/>
                    <a:pt x="0" y="195"/>
                    <a:pt x="0" y="265"/>
                  </a:cubicBezTo>
                  <a:cubicBezTo>
                    <a:pt x="0" y="336"/>
                    <a:pt x="28" y="404"/>
                    <a:pt x="78" y="454"/>
                  </a:cubicBezTo>
                  <a:cubicBezTo>
                    <a:pt x="127" y="503"/>
                    <a:pt x="196" y="531"/>
                    <a:pt x="266" y="531"/>
                  </a:cubicBezTo>
                  <a:cubicBezTo>
                    <a:pt x="336" y="531"/>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3"/>
            <p:cNvSpPr/>
            <p:nvPr/>
          </p:nvSpPr>
          <p:spPr>
            <a:xfrm>
              <a:off x="6388228" y="4132937"/>
              <a:ext cx="17645" cy="17678"/>
            </a:xfrm>
            <a:custGeom>
              <a:avLst/>
              <a:gdLst/>
              <a:ahLst/>
              <a:cxnLst/>
              <a:rect l="l" t="t" r="r" b="b"/>
              <a:pathLst>
                <a:path w="532" h="533" extrusionOk="0">
                  <a:moveTo>
                    <a:pt x="266" y="1"/>
                  </a:moveTo>
                  <a:cubicBezTo>
                    <a:pt x="195" y="1"/>
                    <a:pt x="127" y="29"/>
                    <a:pt x="78" y="79"/>
                  </a:cubicBezTo>
                  <a:cubicBezTo>
                    <a:pt x="28" y="129"/>
                    <a:pt x="0" y="197"/>
                    <a:pt x="0" y="268"/>
                  </a:cubicBezTo>
                  <a:cubicBezTo>
                    <a:pt x="0" y="336"/>
                    <a:pt x="28" y="405"/>
                    <a:pt x="78" y="455"/>
                  </a:cubicBezTo>
                  <a:cubicBezTo>
                    <a:pt x="127" y="505"/>
                    <a:pt x="195" y="532"/>
                    <a:pt x="266" y="532"/>
                  </a:cubicBezTo>
                  <a:cubicBezTo>
                    <a:pt x="336" y="532"/>
                    <a:pt x="405" y="505"/>
                    <a:pt x="454" y="455"/>
                  </a:cubicBezTo>
                  <a:cubicBezTo>
                    <a:pt x="503" y="405"/>
                    <a:pt x="532" y="337"/>
                    <a:pt x="532" y="268"/>
                  </a:cubicBezTo>
                  <a:cubicBezTo>
                    <a:pt x="532" y="197"/>
                    <a:pt x="503" y="129"/>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3"/>
            <p:cNvSpPr/>
            <p:nvPr/>
          </p:nvSpPr>
          <p:spPr>
            <a:xfrm>
              <a:off x="6388228" y="4096520"/>
              <a:ext cx="17645" cy="17645"/>
            </a:xfrm>
            <a:custGeom>
              <a:avLst/>
              <a:gdLst/>
              <a:ahLst/>
              <a:cxnLst/>
              <a:rect l="l" t="t" r="r" b="b"/>
              <a:pathLst>
                <a:path w="532" h="532" extrusionOk="0">
                  <a:moveTo>
                    <a:pt x="266" y="0"/>
                  </a:moveTo>
                  <a:cubicBezTo>
                    <a:pt x="195" y="0"/>
                    <a:pt x="127" y="28"/>
                    <a:pt x="78" y="78"/>
                  </a:cubicBezTo>
                  <a:cubicBezTo>
                    <a:pt x="28" y="127"/>
                    <a:pt x="0" y="196"/>
                    <a:pt x="0" y="266"/>
                  </a:cubicBezTo>
                  <a:cubicBezTo>
                    <a:pt x="0" y="336"/>
                    <a:pt x="28" y="405"/>
                    <a:pt x="78" y="454"/>
                  </a:cubicBezTo>
                  <a:cubicBezTo>
                    <a:pt x="127" y="503"/>
                    <a:pt x="195"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3"/>
            <p:cNvSpPr/>
            <p:nvPr/>
          </p:nvSpPr>
          <p:spPr>
            <a:xfrm>
              <a:off x="6355027" y="4205840"/>
              <a:ext cx="17645" cy="17678"/>
            </a:xfrm>
            <a:custGeom>
              <a:avLst/>
              <a:gdLst/>
              <a:ahLst/>
              <a:cxnLst/>
              <a:rect l="l" t="t" r="r" b="b"/>
              <a:pathLst>
                <a:path w="532" h="533" extrusionOk="0">
                  <a:moveTo>
                    <a:pt x="266" y="1"/>
                  </a:moveTo>
                  <a:cubicBezTo>
                    <a:pt x="196" y="1"/>
                    <a:pt x="127" y="30"/>
                    <a:pt x="78" y="79"/>
                  </a:cubicBezTo>
                  <a:cubicBezTo>
                    <a:pt x="29" y="128"/>
                    <a:pt x="0" y="197"/>
                    <a:pt x="0" y="267"/>
                  </a:cubicBezTo>
                  <a:cubicBezTo>
                    <a:pt x="0" y="337"/>
                    <a:pt x="29"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3"/>
            <p:cNvSpPr/>
            <p:nvPr/>
          </p:nvSpPr>
          <p:spPr>
            <a:xfrm>
              <a:off x="6355027" y="4169422"/>
              <a:ext cx="17645" cy="17645"/>
            </a:xfrm>
            <a:custGeom>
              <a:avLst/>
              <a:gdLst/>
              <a:ahLst/>
              <a:cxnLst/>
              <a:rect l="l" t="t" r="r" b="b"/>
              <a:pathLst>
                <a:path w="532" h="532" extrusionOk="0">
                  <a:moveTo>
                    <a:pt x="266" y="0"/>
                  </a:moveTo>
                  <a:cubicBezTo>
                    <a:pt x="196" y="0"/>
                    <a:pt x="127" y="28"/>
                    <a:pt x="78" y="77"/>
                  </a:cubicBezTo>
                  <a:cubicBezTo>
                    <a:pt x="29" y="128"/>
                    <a:pt x="0" y="195"/>
                    <a:pt x="0" y="266"/>
                  </a:cubicBezTo>
                  <a:cubicBezTo>
                    <a:pt x="0" y="336"/>
                    <a:pt x="29" y="404"/>
                    <a:pt x="78" y="454"/>
                  </a:cubicBezTo>
                  <a:cubicBezTo>
                    <a:pt x="127" y="503"/>
                    <a:pt x="196" y="531"/>
                    <a:pt x="266" y="531"/>
                  </a:cubicBezTo>
                  <a:cubicBezTo>
                    <a:pt x="336" y="531"/>
                    <a:pt x="405" y="503"/>
                    <a:pt x="454" y="454"/>
                  </a:cubicBezTo>
                  <a:cubicBezTo>
                    <a:pt x="503" y="404"/>
                    <a:pt x="532" y="336"/>
                    <a:pt x="532" y="266"/>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3"/>
            <p:cNvSpPr/>
            <p:nvPr/>
          </p:nvSpPr>
          <p:spPr>
            <a:xfrm>
              <a:off x="6355027" y="4132937"/>
              <a:ext cx="17645" cy="17678"/>
            </a:xfrm>
            <a:custGeom>
              <a:avLst/>
              <a:gdLst/>
              <a:ahLst/>
              <a:cxnLst/>
              <a:rect l="l" t="t" r="r" b="b"/>
              <a:pathLst>
                <a:path w="532" h="533" extrusionOk="0">
                  <a:moveTo>
                    <a:pt x="266" y="1"/>
                  </a:moveTo>
                  <a:cubicBezTo>
                    <a:pt x="196" y="1"/>
                    <a:pt x="127" y="29"/>
                    <a:pt x="78" y="79"/>
                  </a:cubicBezTo>
                  <a:cubicBezTo>
                    <a:pt x="29" y="129"/>
                    <a:pt x="0" y="197"/>
                    <a:pt x="0" y="267"/>
                  </a:cubicBezTo>
                  <a:cubicBezTo>
                    <a:pt x="0" y="337"/>
                    <a:pt x="29" y="405"/>
                    <a:pt x="78" y="455"/>
                  </a:cubicBezTo>
                  <a:cubicBezTo>
                    <a:pt x="127" y="505"/>
                    <a:pt x="196" y="532"/>
                    <a:pt x="266" y="532"/>
                  </a:cubicBezTo>
                  <a:cubicBezTo>
                    <a:pt x="336" y="532"/>
                    <a:pt x="405" y="505"/>
                    <a:pt x="454" y="455"/>
                  </a:cubicBezTo>
                  <a:cubicBezTo>
                    <a:pt x="503" y="405"/>
                    <a:pt x="532" y="337"/>
                    <a:pt x="532" y="267"/>
                  </a:cubicBezTo>
                  <a:cubicBezTo>
                    <a:pt x="532" y="197"/>
                    <a:pt x="503" y="129"/>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3"/>
            <p:cNvSpPr/>
            <p:nvPr/>
          </p:nvSpPr>
          <p:spPr>
            <a:xfrm>
              <a:off x="6355027" y="4096520"/>
              <a:ext cx="17645" cy="17645"/>
            </a:xfrm>
            <a:custGeom>
              <a:avLst/>
              <a:gdLst/>
              <a:ahLst/>
              <a:cxnLst/>
              <a:rect l="l" t="t" r="r" b="b"/>
              <a:pathLst>
                <a:path w="532" h="532" extrusionOk="0">
                  <a:moveTo>
                    <a:pt x="266" y="0"/>
                  </a:moveTo>
                  <a:cubicBezTo>
                    <a:pt x="196" y="0"/>
                    <a:pt x="127" y="28"/>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3"/>
            <p:cNvSpPr/>
            <p:nvPr/>
          </p:nvSpPr>
          <p:spPr>
            <a:xfrm>
              <a:off x="6518841" y="4145607"/>
              <a:ext cx="17678" cy="28126"/>
            </a:xfrm>
            <a:custGeom>
              <a:avLst/>
              <a:gdLst/>
              <a:ahLst/>
              <a:cxnLst/>
              <a:rect l="l" t="t" r="r" b="b"/>
              <a:pathLst>
                <a:path w="533" h="848" extrusionOk="0">
                  <a:moveTo>
                    <a:pt x="267" y="1"/>
                  </a:moveTo>
                  <a:cubicBezTo>
                    <a:pt x="120" y="1"/>
                    <a:pt x="1" y="120"/>
                    <a:pt x="1" y="267"/>
                  </a:cubicBezTo>
                  <a:lnTo>
                    <a:pt x="1" y="582"/>
                  </a:lnTo>
                  <a:cubicBezTo>
                    <a:pt x="1" y="729"/>
                    <a:pt x="120" y="848"/>
                    <a:pt x="267" y="848"/>
                  </a:cubicBezTo>
                  <a:cubicBezTo>
                    <a:pt x="413" y="848"/>
                    <a:pt x="533" y="729"/>
                    <a:pt x="533" y="582"/>
                  </a:cubicBezTo>
                  <a:lnTo>
                    <a:pt x="533" y="267"/>
                  </a:lnTo>
                  <a:cubicBezTo>
                    <a:pt x="533"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3"/>
            <p:cNvSpPr/>
            <p:nvPr/>
          </p:nvSpPr>
          <p:spPr>
            <a:xfrm>
              <a:off x="6542954" y="4145607"/>
              <a:ext cx="17678" cy="28126"/>
            </a:xfrm>
            <a:custGeom>
              <a:avLst/>
              <a:gdLst/>
              <a:ahLst/>
              <a:cxnLst/>
              <a:rect l="l" t="t" r="r" b="b"/>
              <a:pathLst>
                <a:path w="533" h="848" extrusionOk="0">
                  <a:moveTo>
                    <a:pt x="267" y="1"/>
                  </a:moveTo>
                  <a:cubicBezTo>
                    <a:pt x="120" y="1"/>
                    <a:pt x="1" y="120"/>
                    <a:pt x="1" y="267"/>
                  </a:cubicBezTo>
                  <a:lnTo>
                    <a:pt x="1" y="582"/>
                  </a:lnTo>
                  <a:cubicBezTo>
                    <a:pt x="1" y="729"/>
                    <a:pt x="120" y="848"/>
                    <a:pt x="267" y="848"/>
                  </a:cubicBezTo>
                  <a:cubicBezTo>
                    <a:pt x="413" y="848"/>
                    <a:pt x="532" y="729"/>
                    <a:pt x="532" y="582"/>
                  </a:cubicBez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3"/>
            <p:cNvSpPr/>
            <p:nvPr/>
          </p:nvSpPr>
          <p:spPr>
            <a:xfrm>
              <a:off x="6518841" y="4179670"/>
              <a:ext cx="17678" cy="28126"/>
            </a:xfrm>
            <a:custGeom>
              <a:avLst/>
              <a:gdLst/>
              <a:ahLst/>
              <a:cxnLst/>
              <a:rect l="l" t="t" r="r" b="b"/>
              <a:pathLst>
                <a:path w="533" h="848" extrusionOk="0">
                  <a:moveTo>
                    <a:pt x="267" y="0"/>
                  </a:moveTo>
                  <a:cubicBezTo>
                    <a:pt x="120" y="0"/>
                    <a:pt x="1" y="119"/>
                    <a:pt x="1" y="265"/>
                  </a:cubicBezTo>
                  <a:lnTo>
                    <a:pt x="1" y="581"/>
                  </a:lnTo>
                  <a:cubicBezTo>
                    <a:pt x="1" y="728"/>
                    <a:pt x="120" y="847"/>
                    <a:pt x="267" y="847"/>
                  </a:cubicBezTo>
                  <a:cubicBezTo>
                    <a:pt x="413" y="847"/>
                    <a:pt x="533" y="728"/>
                    <a:pt x="533" y="581"/>
                  </a:cubicBezTo>
                  <a:lnTo>
                    <a:pt x="533" y="265"/>
                  </a:lnTo>
                  <a:cubicBezTo>
                    <a:pt x="533" y="118"/>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3"/>
            <p:cNvSpPr/>
            <p:nvPr/>
          </p:nvSpPr>
          <p:spPr>
            <a:xfrm>
              <a:off x="6542954" y="4179670"/>
              <a:ext cx="17678" cy="28126"/>
            </a:xfrm>
            <a:custGeom>
              <a:avLst/>
              <a:gdLst/>
              <a:ahLst/>
              <a:cxnLst/>
              <a:rect l="l" t="t" r="r" b="b"/>
              <a:pathLst>
                <a:path w="533" h="848" extrusionOk="0">
                  <a:moveTo>
                    <a:pt x="267" y="0"/>
                  </a:moveTo>
                  <a:cubicBezTo>
                    <a:pt x="120" y="0"/>
                    <a:pt x="1" y="119"/>
                    <a:pt x="1" y="265"/>
                  </a:cubicBezTo>
                  <a:lnTo>
                    <a:pt x="1" y="581"/>
                  </a:lnTo>
                  <a:cubicBezTo>
                    <a:pt x="1" y="728"/>
                    <a:pt x="120" y="847"/>
                    <a:pt x="267" y="847"/>
                  </a:cubicBezTo>
                  <a:cubicBezTo>
                    <a:pt x="413" y="847"/>
                    <a:pt x="532" y="728"/>
                    <a:pt x="532" y="581"/>
                  </a:cubicBezTo>
                  <a:lnTo>
                    <a:pt x="532" y="265"/>
                  </a:lnTo>
                  <a:cubicBezTo>
                    <a:pt x="532" y="118"/>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3"/>
            <p:cNvSpPr/>
            <p:nvPr/>
          </p:nvSpPr>
          <p:spPr>
            <a:xfrm>
              <a:off x="6518841" y="4213700"/>
              <a:ext cx="17678" cy="28126"/>
            </a:xfrm>
            <a:custGeom>
              <a:avLst/>
              <a:gdLst/>
              <a:ahLst/>
              <a:cxnLst/>
              <a:rect l="l" t="t" r="r" b="b"/>
              <a:pathLst>
                <a:path w="533" h="848" extrusionOk="0">
                  <a:moveTo>
                    <a:pt x="267" y="0"/>
                  </a:moveTo>
                  <a:cubicBezTo>
                    <a:pt x="120" y="0"/>
                    <a:pt x="1" y="119"/>
                    <a:pt x="1" y="266"/>
                  </a:cubicBezTo>
                  <a:lnTo>
                    <a:pt x="1" y="581"/>
                  </a:lnTo>
                  <a:cubicBezTo>
                    <a:pt x="1" y="728"/>
                    <a:pt x="120" y="847"/>
                    <a:pt x="267" y="847"/>
                  </a:cubicBezTo>
                  <a:cubicBezTo>
                    <a:pt x="413" y="847"/>
                    <a:pt x="533" y="728"/>
                    <a:pt x="533" y="581"/>
                  </a:cubicBezTo>
                  <a:lnTo>
                    <a:pt x="533"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3"/>
            <p:cNvSpPr/>
            <p:nvPr/>
          </p:nvSpPr>
          <p:spPr>
            <a:xfrm>
              <a:off x="6542954" y="4213700"/>
              <a:ext cx="17678" cy="28126"/>
            </a:xfrm>
            <a:custGeom>
              <a:avLst/>
              <a:gdLst/>
              <a:ahLst/>
              <a:cxnLst/>
              <a:rect l="l" t="t" r="r" b="b"/>
              <a:pathLst>
                <a:path w="533" h="848" extrusionOk="0">
                  <a:moveTo>
                    <a:pt x="267" y="0"/>
                  </a:moveTo>
                  <a:cubicBezTo>
                    <a:pt x="120" y="0"/>
                    <a:pt x="1" y="119"/>
                    <a:pt x="1" y="266"/>
                  </a:cubicBezTo>
                  <a:lnTo>
                    <a:pt x="1" y="581"/>
                  </a:lnTo>
                  <a:cubicBezTo>
                    <a:pt x="1" y="728"/>
                    <a:pt x="120" y="847"/>
                    <a:pt x="267" y="847"/>
                  </a:cubicBezTo>
                  <a:cubicBezTo>
                    <a:pt x="413" y="847"/>
                    <a:pt x="532" y="728"/>
                    <a:pt x="532" y="581"/>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3"/>
            <p:cNvSpPr/>
            <p:nvPr/>
          </p:nvSpPr>
          <p:spPr>
            <a:xfrm>
              <a:off x="6087962" y="4258178"/>
              <a:ext cx="602023" cy="344909"/>
            </a:xfrm>
            <a:custGeom>
              <a:avLst/>
              <a:gdLst/>
              <a:ahLst/>
              <a:cxnLst/>
              <a:rect l="l" t="t" r="r" b="b"/>
              <a:pathLst>
                <a:path w="18151" h="10399" extrusionOk="0">
                  <a:moveTo>
                    <a:pt x="16396" y="4902"/>
                  </a:moveTo>
                  <a:lnTo>
                    <a:pt x="16396" y="6877"/>
                  </a:lnTo>
                  <a:lnTo>
                    <a:pt x="15706" y="6877"/>
                  </a:lnTo>
                  <a:lnTo>
                    <a:pt x="15706" y="4902"/>
                  </a:lnTo>
                  <a:close/>
                  <a:moveTo>
                    <a:pt x="17530" y="1912"/>
                  </a:moveTo>
                  <a:cubicBezTo>
                    <a:pt x="17577" y="1912"/>
                    <a:pt x="17618" y="1952"/>
                    <a:pt x="17618" y="2000"/>
                  </a:cubicBezTo>
                  <a:lnTo>
                    <a:pt x="17618" y="9779"/>
                  </a:lnTo>
                  <a:cubicBezTo>
                    <a:pt x="17618" y="9827"/>
                    <a:pt x="17577" y="9867"/>
                    <a:pt x="17529" y="9867"/>
                  </a:cubicBezTo>
                  <a:lnTo>
                    <a:pt x="15706" y="9867"/>
                  </a:lnTo>
                  <a:lnTo>
                    <a:pt x="15706" y="9398"/>
                  </a:lnTo>
                  <a:cubicBezTo>
                    <a:pt x="15706" y="9251"/>
                    <a:pt x="15587" y="9132"/>
                    <a:pt x="15440" y="9132"/>
                  </a:cubicBezTo>
                  <a:cubicBezTo>
                    <a:pt x="15294" y="9132"/>
                    <a:pt x="15175" y="9251"/>
                    <a:pt x="15175" y="9398"/>
                  </a:cubicBezTo>
                  <a:lnTo>
                    <a:pt x="15175" y="9867"/>
                  </a:lnTo>
                  <a:lnTo>
                    <a:pt x="2846" y="9867"/>
                  </a:lnTo>
                  <a:lnTo>
                    <a:pt x="2846" y="4435"/>
                  </a:lnTo>
                  <a:cubicBezTo>
                    <a:pt x="2846" y="4289"/>
                    <a:pt x="2727" y="4170"/>
                    <a:pt x="2581" y="4170"/>
                  </a:cubicBezTo>
                  <a:cubicBezTo>
                    <a:pt x="2434" y="4170"/>
                    <a:pt x="2315" y="4289"/>
                    <a:pt x="2315" y="4435"/>
                  </a:cubicBezTo>
                  <a:lnTo>
                    <a:pt x="2315" y="9867"/>
                  </a:lnTo>
                  <a:lnTo>
                    <a:pt x="620" y="9867"/>
                  </a:lnTo>
                  <a:cubicBezTo>
                    <a:pt x="572" y="9867"/>
                    <a:pt x="532" y="9827"/>
                    <a:pt x="532" y="9779"/>
                  </a:cubicBezTo>
                  <a:lnTo>
                    <a:pt x="532" y="2000"/>
                  </a:lnTo>
                  <a:cubicBezTo>
                    <a:pt x="532" y="1952"/>
                    <a:pt x="572" y="1912"/>
                    <a:pt x="620" y="1912"/>
                  </a:cubicBezTo>
                  <a:lnTo>
                    <a:pt x="2315" y="1912"/>
                  </a:lnTo>
                  <a:lnTo>
                    <a:pt x="2315" y="2805"/>
                  </a:lnTo>
                  <a:cubicBezTo>
                    <a:pt x="2315" y="2952"/>
                    <a:pt x="2434" y="3071"/>
                    <a:pt x="2581" y="3071"/>
                  </a:cubicBezTo>
                  <a:cubicBezTo>
                    <a:pt x="2727" y="3071"/>
                    <a:pt x="2846" y="2952"/>
                    <a:pt x="2846" y="2805"/>
                  </a:cubicBezTo>
                  <a:lnTo>
                    <a:pt x="2846" y="1912"/>
                  </a:lnTo>
                  <a:lnTo>
                    <a:pt x="4717" y="1912"/>
                  </a:lnTo>
                  <a:lnTo>
                    <a:pt x="5237" y="3189"/>
                  </a:lnTo>
                  <a:cubicBezTo>
                    <a:pt x="5279" y="3293"/>
                    <a:pt x="5378" y="3355"/>
                    <a:pt x="5483" y="3355"/>
                  </a:cubicBezTo>
                  <a:cubicBezTo>
                    <a:pt x="5516" y="3355"/>
                    <a:pt x="5551" y="3348"/>
                    <a:pt x="5583" y="3335"/>
                  </a:cubicBezTo>
                  <a:cubicBezTo>
                    <a:pt x="5719" y="3279"/>
                    <a:pt x="5785" y="3124"/>
                    <a:pt x="5730" y="2989"/>
                  </a:cubicBezTo>
                  <a:lnTo>
                    <a:pt x="5291" y="1912"/>
                  </a:lnTo>
                  <a:lnTo>
                    <a:pt x="15175" y="1912"/>
                  </a:lnTo>
                  <a:lnTo>
                    <a:pt x="15175" y="7767"/>
                  </a:lnTo>
                  <a:cubicBezTo>
                    <a:pt x="15175" y="7914"/>
                    <a:pt x="15294" y="8033"/>
                    <a:pt x="15440" y="8033"/>
                  </a:cubicBezTo>
                  <a:cubicBezTo>
                    <a:pt x="15587" y="8033"/>
                    <a:pt x="15706" y="7914"/>
                    <a:pt x="15706" y="7767"/>
                  </a:cubicBezTo>
                  <a:lnTo>
                    <a:pt x="15706" y="7409"/>
                  </a:lnTo>
                  <a:lnTo>
                    <a:pt x="16485" y="7409"/>
                  </a:lnTo>
                  <a:cubicBezTo>
                    <a:pt x="16729" y="7409"/>
                    <a:pt x="16928" y="7211"/>
                    <a:pt x="16928" y="6966"/>
                  </a:cubicBezTo>
                  <a:lnTo>
                    <a:pt x="16928" y="4813"/>
                  </a:lnTo>
                  <a:cubicBezTo>
                    <a:pt x="16928" y="4569"/>
                    <a:pt x="16729" y="4370"/>
                    <a:pt x="16485" y="4370"/>
                  </a:cubicBezTo>
                  <a:lnTo>
                    <a:pt x="15706" y="4370"/>
                  </a:lnTo>
                  <a:lnTo>
                    <a:pt x="15706" y="1912"/>
                  </a:lnTo>
                  <a:close/>
                  <a:moveTo>
                    <a:pt x="266" y="1"/>
                  </a:moveTo>
                  <a:cubicBezTo>
                    <a:pt x="119" y="1"/>
                    <a:pt x="0" y="120"/>
                    <a:pt x="0" y="267"/>
                  </a:cubicBezTo>
                  <a:cubicBezTo>
                    <a:pt x="0" y="414"/>
                    <a:pt x="119" y="533"/>
                    <a:pt x="266" y="533"/>
                  </a:cubicBezTo>
                  <a:lnTo>
                    <a:pt x="4149" y="533"/>
                  </a:lnTo>
                  <a:cubicBezTo>
                    <a:pt x="4152" y="534"/>
                    <a:pt x="4157" y="537"/>
                    <a:pt x="4159" y="539"/>
                  </a:cubicBezTo>
                  <a:lnTo>
                    <a:pt x="4501" y="1380"/>
                  </a:lnTo>
                  <a:lnTo>
                    <a:pt x="620" y="1380"/>
                  </a:lnTo>
                  <a:cubicBezTo>
                    <a:pt x="279" y="1380"/>
                    <a:pt x="0" y="1658"/>
                    <a:pt x="0" y="2000"/>
                  </a:cubicBezTo>
                  <a:lnTo>
                    <a:pt x="0" y="9779"/>
                  </a:lnTo>
                  <a:cubicBezTo>
                    <a:pt x="0" y="10121"/>
                    <a:pt x="279" y="10399"/>
                    <a:pt x="620" y="10399"/>
                  </a:cubicBezTo>
                  <a:lnTo>
                    <a:pt x="17529" y="10399"/>
                  </a:lnTo>
                  <a:cubicBezTo>
                    <a:pt x="17872" y="10399"/>
                    <a:pt x="18150" y="10121"/>
                    <a:pt x="18150" y="9779"/>
                  </a:cubicBezTo>
                  <a:lnTo>
                    <a:pt x="18150" y="2000"/>
                  </a:lnTo>
                  <a:cubicBezTo>
                    <a:pt x="18150" y="1658"/>
                    <a:pt x="17871" y="1380"/>
                    <a:pt x="17529" y="1380"/>
                  </a:cubicBezTo>
                  <a:lnTo>
                    <a:pt x="5074" y="1380"/>
                  </a:lnTo>
                  <a:lnTo>
                    <a:pt x="4648" y="331"/>
                  </a:lnTo>
                  <a:cubicBezTo>
                    <a:pt x="4570" y="140"/>
                    <a:pt x="4364" y="1"/>
                    <a:pt x="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3"/>
            <p:cNvSpPr/>
            <p:nvPr/>
          </p:nvSpPr>
          <p:spPr>
            <a:xfrm>
              <a:off x="6126337" y="4415889"/>
              <a:ext cx="17678" cy="75224"/>
            </a:xfrm>
            <a:custGeom>
              <a:avLst/>
              <a:gdLst/>
              <a:ahLst/>
              <a:cxnLst/>
              <a:rect l="l" t="t" r="r" b="b"/>
              <a:pathLst>
                <a:path w="533" h="2268" extrusionOk="0">
                  <a:moveTo>
                    <a:pt x="266" y="1"/>
                  </a:moveTo>
                  <a:cubicBezTo>
                    <a:pt x="120" y="1"/>
                    <a:pt x="0" y="120"/>
                    <a:pt x="0" y="266"/>
                  </a:cubicBezTo>
                  <a:lnTo>
                    <a:pt x="0" y="2002"/>
                  </a:lnTo>
                  <a:cubicBezTo>
                    <a:pt x="0" y="2149"/>
                    <a:pt x="120" y="2268"/>
                    <a:pt x="266" y="2268"/>
                  </a:cubicBezTo>
                  <a:cubicBezTo>
                    <a:pt x="413" y="2268"/>
                    <a:pt x="532" y="2149"/>
                    <a:pt x="532" y="2002"/>
                  </a:cubicBez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3"/>
            <p:cNvSpPr/>
            <p:nvPr/>
          </p:nvSpPr>
          <p:spPr>
            <a:xfrm>
              <a:off x="6255027" y="4389090"/>
              <a:ext cx="253665" cy="181758"/>
            </a:xfrm>
            <a:custGeom>
              <a:avLst/>
              <a:gdLst/>
              <a:ahLst/>
              <a:cxnLst/>
              <a:rect l="l" t="t" r="r" b="b"/>
              <a:pathLst>
                <a:path w="7648" h="5480" extrusionOk="0">
                  <a:moveTo>
                    <a:pt x="2834" y="1728"/>
                  </a:moveTo>
                  <a:lnTo>
                    <a:pt x="2834" y="4949"/>
                  </a:lnTo>
                  <a:lnTo>
                    <a:pt x="1645" y="4949"/>
                  </a:lnTo>
                  <a:lnTo>
                    <a:pt x="1645" y="1728"/>
                  </a:lnTo>
                  <a:close/>
                  <a:moveTo>
                    <a:pt x="4332" y="533"/>
                  </a:moveTo>
                  <a:lnTo>
                    <a:pt x="4332" y="4949"/>
                  </a:lnTo>
                  <a:lnTo>
                    <a:pt x="3366" y="4949"/>
                  </a:lnTo>
                  <a:lnTo>
                    <a:pt x="3366" y="533"/>
                  </a:lnTo>
                  <a:close/>
                  <a:moveTo>
                    <a:pt x="5830" y="2812"/>
                  </a:moveTo>
                  <a:lnTo>
                    <a:pt x="5830" y="4949"/>
                  </a:lnTo>
                  <a:lnTo>
                    <a:pt x="4864" y="4949"/>
                  </a:lnTo>
                  <a:lnTo>
                    <a:pt x="4864" y="2812"/>
                  </a:lnTo>
                  <a:close/>
                  <a:moveTo>
                    <a:pt x="3239" y="1"/>
                  </a:moveTo>
                  <a:cubicBezTo>
                    <a:pt x="3016" y="1"/>
                    <a:pt x="2834" y="183"/>
                    <a:pt x="2834" y="405"/>
                  </a:cubicBezTo>
                  <a:lnTo>
                    <a:pt x="2834" y="1196"/>
                  </a:lnTo>
                  <a:lnTo>
                    <a:pt x="1518" y="1196"/>
                  </a:lnTo>
                  <a:cubicBezTo>
                    <a:pt x="1295" y="1196"/>
                    <a:pt x="1113" y="1378"/>
                    <a:pt x="1113" y="1600"/>
                  </a:cubicBezTo>
                  <a:lnTo>
                    <a:pt x="1113" y="4948"/>
                  </a:lnTo>
                  <a:lnTo>
                    <a:pt x="266" y="4948"/>
                  </a:lnTo>
                  <a:cubicBezTo>
                    <a:pt x="120" y="4948"/>
                    <a:pt x="1" y="5067"/>
                    <a:pt x="1" y="5214"/>
                  </a:cubicBezTo>
                  <a:cubicBezTo>
                    <a:pt x="1" y="5360"/>
                    <a:pt x="120" y="5479"/>
                    <a:pt x="266" y="5479"/>
                  </a:cubicBezTo>
                  <a:lnTo>
                    <a:pt x="7382" y="5479"/>
                  </a:lnTo>
                  <a:cubicBezTo>
                    <a:pt x="7529" y="5479"/>
                    <a:pt x="7648" y="5360"/>
                    <a:pt x="7648" y="5214"/>
                  </a:cubicBezTo>
                  <a:cubicBezTo>
                    <a:pt x="7648" y="5067"/>
                    <a:pt x="7529" y="4949"/>
                    <a:pt x="7382" y="4949"/>
                  </a:cubicBezTo>
                  <a:lnTo>
                    <a:pt x="6362" y="4949"/>
                  </a:lnTo>
                  <a:lnTo>
                    <a:pt x="6362" y="2685"/>
                  </a:lnTo>
                  <a:cubicBezTo>
                    <a:pt x="6362" y="2462"/>
                    <a:pt x="6180" y="2280"/>
                    <a:pt x="5958" y="2280"/>
                  </a:cubicBezTo>
                  <a:lnTo>
                    <a:pt x="4864" y="2280"/>
                  </a:lnTo>
                  <a:lnTo>
                    <a:pt x="4864" y="405"/>
                  </a:lnTo>
                  <a:cubicBezTo>
                    <a:pt x="4864" y="183"/>
                    <a:pt x="4682" y="1"/>
                    <a:pt x="4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3"/>
            <p:cNvSpPr/>
            <p:nvPr/>
          </p:nvSpPr>
          <p:spPr>
            <a:xfrm>
              <a:off x="6530947" y="4371876"/>
              <a:ext cx="37446" cy="60398"/>
            </a:xfrm>
            <a:custGeom>
              <a:avLst/>
              <a:gdLst/>
              <a:ahLst/>
              <a:cxnLst/>
              <a:rect l="l" t="t" r="r" b="b"/>
              <a:pathLst>
                <a:path w="1129" h="1821" extrusionOk="0">
                  <a:moveTo>
                    <a:pt x="291" y="1"/>
                  </a:moveTo>
                  <a:cubicBezTo>
                    <a:pt x="223" y="1"/>
                    <a:pt x="156" y="27"/>
                    <a:pt x="104" y="78"/>
                  </a:cubicBezTo>
                  <a:cubicBezTo>
                    <a:pt x="0" y="183"/>
                    <a:pt x="0" y="351"/>
                    <a:pt x="104" y="455"/>
                  </a:cubicBezTo>
                  <a:lnTo>
                    <a:pt x="560" y="911"/>
                  </a:lnTo>
                  <a:lnTo>
                    <a:pt x="104" y="1367"/>
                  </a:lnTo>
                  <a:cubicBezTo>
                    <a:pt x="0" y="1471"/>
                    <a:pt x="0" y="1639"/>
                    <a:pt x="104" y="1743"/>
                  </a:cubicBezTo>
                  <a:cubicBezTo>
                    <a:pt x="156" y="1795"/>
                    <a:pt x="224" y="1821"/>
                    <a:pt x="292" y="1821"/>
                  </a:cubicBezTo>
                  <a:cubicBezTo>
                    <a:pt x="360" y="1821"/>
                    <a:pt x="428" y="1795"/>
                    <a:pt x="480" y="1743"/>
                  </a:cubicBezTo>
                  <a:lnTo>
                    <a:pt x="998" y="1224"/>
                  </a:lnTo>
                  <a:cubicBezTo>
                    <a:pt x="1082" y="1141"/>
                    <a:pt x="1129" y="1029"/>
                    <a:pt x="1129" y="911"/>
                  </a:cubicBezTo>
                  <a:cubicBezTo>
                    <a:pt x="1128" y="792"/>
                    <a:pt x="1082" y="681"/>
                    <a:pt x="998" y="598"/>
                  </a:cubicBezTo>
                  <a:lnTo>
                    <a:pt x="480" y="79"/>
                  </a:lnTo>
                  <a:cubicBezTo>
                    <a:pt x="428" y="27"/>
                    <a:pt x="35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3"/>
            <p:cNvSpPr/>
            <p:nvPr/>
          </p:nvSpPr>
          <p:spPr>
            <a:xfrm>
              <a:off x="6466503" y="4331246"/>
              <a:ext cx="62090" cy="36617"/>
            </a:xfrm>
            <a:custGeom>
              <a:avLst/>
              <a:gdLst/>
              <a:ahLst/>
              <a:cxnLst/>
              <a:rect l="l" t="t" r="r" b="b"/>
              <a:pathLst>
                <a:path w="1872" h="1104" extrusionOk="0">
                  <a:moveTo>
                    <a:pt x="936" y="0"/>
                  </a:moveTo>
                  <a:cubicBezTo>
                    <a:pt x="818" y="0"/>
                    <a:pt x="706" y="47"/>
                    <a:pt x="623" y="131"/>
                  </a:cubicBezTo>
                  <a:lnTo>
                    <a:pt x="104" y="649"/>
                  </a:lnTo>
                  <a:cubicBezTo>
                    <a:pt x="1" y="753"/>
                    <a:pt x="1" y="921"/>
                    <a:pt x="104" y="1025"/>
                  </a:cubicBezTo>
                  <a:cubicBezTo>
                    <a:pt x="156" y="1076"/>
                    <a:pt x="224" y="1103"/>
                    <a:pt x="292" y="1103"/>
                  </a:cubicBezTo>
                  <a:cubicBezTo>
                    <a:pt x="360" y="1103"/>
                    <a:pt x="428" y="1076"/>
                    <a:pt x="480" y="1025"/>
                  </a:cubicBezTo>
                  <a:lnTo>
                    <a:pt x="936" y="569"/>
                  </a:lnTo>
                  <a:lnTo>
                    <a:pt x="1392" y="1025"/>
                  </a:lnTo>
                  <a:cubicBezTo>
                    <a:pt x="1444" y="1077"/>
                    <a:pt x="1512" y="1103"/>
                    <a:pt x="1580" y="1103"/>
                  </a:cubicBezTo>
                  <a:cubicBezTo>
                    <a:pt x="1648" y="1103"/>
                    <a:pt x="1716" y="1077"/>
                    <a:pt x="1768" y="1025"/>
                  </a:cubicBezTo>
                  <a:cubicBezTo>
                    <a:pt x="1871" y="921"/>
                    <a:pt x="1871" y="753"/>
                    <a:pt x="1768" y="649"/>
                  </a:cubicBezTo>
                  <a:lnTo>
                    <a:pt x="1249" y="131"/>
                  </a:lnTo>
                  <a:cubicBezTo>
                    <a:pt x="1166" y="47"/>
                    <a:pt x="1054"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3"/>
            <p:cNvSpPr/>
            <p:nvPr/>
          </p:nvSpPr>
          <p:spPr>
            <a:xfrm>
              <a:off x="6466503" y="4436321"/>
              <a:ext cx="62090" cy="36584"/>
            </a:xfrm>
            <a:custGeom>
              <a:avLst/>
              <a:gdLst/>
              <a:ahLst/>
              <a:cxnLst/>
              <a:rect l="l" t="t" r="r" b="b"/>
              <a:pathLst>
                <a:path w="1872" h="1103" extrusionOk="0">
                  <a:moveTo>
                    <a:pt x="292" y="0"/>
                  </a:moveTo>
                  <a:cubicBezTo>
                    <a:pt x="224" y="0"/>
                    <a:pt x="156" y="27"/>
                    <a:pt x="104" y="79"/>
                  </a:cubicBezTo>
                  <a:cubicBezTo>
                    <a:pt x="1" y="183"/>
                    <a:pt x="1" y="351"/>
                    <a:pt x="104" y="455"/>
                  </a:cubicBezTo>
                  <a:lnTo>
                    <a:pt x="623" y="973"/>
                  </a:lnTo>
                  <a:cubicBezTo>
                    <a:pt x="706" y="1056"/>
                    <a:pt x="818" y="1103"/>
                    <a:pt x="936" y="1103"/>
                  </a:cubicBezTo>
                  <a:cubicBezTo>
                    <a:pt x="1054" y="1103"/>
                    <a:pt x="1166" y="1056"/>
                    <a:pt x="1249" y="973"/>
                  </a:cubicBezTo>
                  <a:lnTo>
                    <a:pt x="1768" y="455"/>
                  </a:lnTo>
                  <a:cubicBezTo>
                    <a:pt x="1871" y="351"/>
                    <a:pt x="1871" y="183"/>
                    <a:pt x="1768" y="79"/>
                  </a:cubicBezTo>
                  <a:cubicBezTo>
                    <a:pt x="1716" y="27"/>
                    <a:pt x="1648" y="0"/>
                    <a:pt x="1580" y="0"/>
                  </a:cubicBezTo>
                  <a:cubicBezTo>
                    <a:pt x="1512" y="0"/>
                    <a:pt x="1444" y="27"/>
                    <a:pt x="1392" y="79"/>
                  </a:cubicBezTo>
                  <a:lnTo>
                    <a:pt x="936" y="535"/>
                  </a:lnTo>
                  <a:lnTo>
                    <a:pt x="480" y="79"/>
                  </a:lnTo>
                  <a:cubicBezTo>
                    <a:pt x="428" y="27"/>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3"/>
            <p:cNvSpPr/>
            <p:nvPr/>
          </p:nvSpPr>
          <p:spPr>
            <a:xfrm>
              <a:off x="6425309" y="4371876"/>
              <a:ext cx="38839" cy="60398"/>
            </a:xfrm>
            <a:custGeom>
              <a:avLst/>
              <a:gdLst/>
              <a:ahLst/>
              <a:cxnLst/>
              <a:rect l="l" t="t" r="r" b="b"/>
              <a:pathLst>
                <a:path w="1171" h="1821" extrusionOk="0">
                  <a:moveTo>
                    <a:pt x="879" y="1"/>
                  </a:moveTo>
                  <a:cubicBezTo>
                    <a:pt x="811" y="1"/>
                    <a:pt x="743" y="27"/>
                    <a:pt x="691" y="79"/>
                  </a:cubicBezTo>
                  <a:lnTo>
                    <a:pt x="173" y="598"/>
                  </a:lnTo>
                  <a:cubicBezTo>
                    <a:pt x="0" y="770"/>
                    <a:pt x="0" y="1052"/>
                    <a:pt x="173" y="1224"/>
                  </a:cubicBezTo>
                  <a:lnTo>
                    <a:pt x="691" y="1743"/>
                  </a:lnTo>
                  <a:cubicBezTo>
                    <a:pt x="744" y="1795"/>
                    <a:pt x="811" y="1821"/>
                    <a:pt x="879" y="1821"/>
                  </a:cubicBezTo>
                  <a:cubicBezTo>
                    <a:pt x="947" y="1821"/>
                    <a:pt x="1016" y="1795"/>
                    <a:pt x="1067" y="1743"/>
                  </a:cubicBezTo>
                  <a:cubicBezTo>
                    <a:pt x="1171" y="1639"/>
                    <a:pt x="1171" y="1471"/>
                    <a:pt x="1067" y="1367"/>
                  </a:cubicBezTo>
                  <a:lnTo>
                    <a:pt x="611" y="911"/>
                  </a:lnTo>
                  <a:lnTo>
                    <a:pt x="1067" y="455"/>
                  </a:lnTo>
                  <a:cubicBezTo>
                    <a:pt x="1171" y="351"/>
                    <a:pt x="1171" y="183"/>
                    <a:pt x="1067" y="79"/>
                  </a:cubicBezTo>
                  <a:cubicBezTo>
                    <a:pt x="1015" y="27"/>
                    <a:pt x="947"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3"/>
            <p:cNvSpPr/>
            <p:nvPr/>
          </p:nvSpPr>
          <p:spPr>
            <a:xfrm>
              <a:off x="6087962" y="4160334"/>
              <a:ext cx="114096" cy="17645"/>
            </a:xfrm>
            <a:custGeom>
              <a:avLst/>
              <a:gdLst/>
              <a:ahLst/>
              <a:cxnLst/>
              <a:rect l="l" t="t" r="r" b="b"/>
              <a:pathLst>
                <a:path w="3440" h="532" extrusionOk="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3"/>
            <p:cNvSpPr/>
            <p:nvPr/>
          </p:nvSpPr>
          <p:spPr>
            <a:xfrm>
              <a:off x="6087962" y="4192937"/>
              <a:ext cx="114096" cy="17678"/>
            </a:xfrm>
            <a:custGeom>
              <a:avLst/>
              <a:gdLst/>
              <a:ahLst/>
              <a:cxnLst/>
              <a:rect l="l" t="t" r="r" b="b"/>
              <a:pathLst>
                <a:path w="3440" h="533" extrusionOk="0">
                  <a:moveTo>
                    <a:pt x="266" y="1"/>
                  </a:moveTo>
                  <a:cubicBezTo>
                    <a:pt x="119" y="1"/>
                    <a:pt x="0" y="120"/>
                    <a:pt x="0" y="267"/>
                  </a:cubicBezTo>
                  <a:cubicBezTo>
                    <a:pt x="0" y="414"/>
                    <a:pt x="119" y="533"/>
                    <a:pt x="266" y="533"/>
                  </a:cubicBezTo>
                  <a:lnTo>
                    <a:pt x="3174" y="533"/>
                  </a:lnTo>
                  <a:cubicBezTo>
                    <a:pt x="3321" y="533"/>
                    <a:pt x="3440" y="414"/>
                    <a:pt x="3440" y="267"/>
                  </a:cubicBezTo>
                  <a:cubicBezTo>
                    <a:pt x="3440" y="120"/>
                    <a:pt x="3321" y="1"/>
                    <a:pt x="3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3"/>
            <p:cNvSpPr/>
            <p:nvPr/>
          </p:nvSpPr>
          <p:spPr>
            <a:xfrm>
              <a:off x="6087962" y="4225574"/>
              <a:ext cx="114096" cy="17678"/>
            </a:xfrm>
            <a:custGeom>
              <a:avLst/>
              <a:gdLst/>
              <a:ahLst/>
              <a:cxnLst/>
              <a:rect l="l" t="t" r="r" b="b"/>
              <a:pathLst>
                <a:path w="3440" h="533" extrusionOk="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3"/>
            <p:cNvSpPr/>
            <p:nvPr/>
          </p:nvSpPr>
          <p:spPr>
            <a:xfrm>
              <a:off x="6207067" y="4434695"/>
              <a:ext cx="67297" cy="17678"/>
            </a:xfrm>
            <a:custGeom>
              <a:avLst/>
              <a:gdLst/>
              <a:ahLst/>
              <a:cxnLst/>
              <a:rect l="l" t="t" r="r" b="b"/>
              <a:pathLst>
                <a:path w="2029" h="533" extrusionOk="0">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3"/>
            <p:cNvSpPr/>
            <p:nvPr/>
          </p:nvSpPr>
          <p:spPr>
            <a:xfrm>
              <a:off x="6207067" y="4459538"/>
              <a:ext cx="67297" cy="17645"/>
            </a:xfrm>
            <a:custGeom>
              <a:avLst/>
              <a:gdLst/>
              <a:ahLst/>
              <a:cxnLst/>
              <a:rect l="l" t="t" r="r" b="b"/>
              <a:pathLst>
                <a:path w="2029" h="532" extrusionOk="0">
                  <a:moveTo>
                    <a:pt x="267" y="0"/>
                  </a:moveTo>
                  <a:cubicBezTo>
                    <a:pt x="120" y="0"/>
                    <a:pt x="1" y="119"/>
                    <a:pt x="1" y="266"/>
                  </a:cubicBezTo>
                  <a:cubicBezTo>
                    <a:pt x="1" y="413"/>
                    <a:pt x="120" y="532"/>
                    <a:pt x="267" y="532"/>
                  </a:cubicBezTo>
                  <a:lnTo>
                    <a:pt x="1763" y="532"/>
                  </a:lnTo>
                  <a:cubicBezTo>
                    <a:pt x="1910" y="532"/>
                    <a:pt x="2029" y="413"/>
                    <a:pt x="2029" y="266"/>
                  </a:cubicBezTo>
                  <a:cubicBezTo>
                    <a:pt x="2029" y="119"/>
                    <a:pt x="1910"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3"/>
            <p:cNvSpPr/>
            <p:nvPr/>
          </p:nvSpPr>
          <p:spPr>
            <a:xfrm>
              <a:off x="6207067" y="4484347"/>
              <a:ext cx="67297" cy="17678"/>
            </a:xfrm>
            <a:custGeom>
              <a:avLst/>
              <a:gdLst/>
              <a:ahLst/>
              <a:cxnLst/>
              <a:rect l="l" t="t" r="r" b="b"/>
              <a:pathLst>
                <a:path w="2029" h="533" extrusionOk="0">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3"/>
            <p:cNvSpPr/>
            <p:nvPr/>
          </p:nvSpPr>
          <p:spPr>
            <a:xfrm>
              <a:off x="6469355" y="4373866"/>
              <a:ext cx="56385" cy="56418"/>
            </a:xfrm>
            <a:custGeom>
              <a:avLst/>
              <a:gdLst/>
              <a:ahLst/>
              <a:cxnLst/>
              <a:rect l="l" t="t" r="r" b="b"/>
              <a:pathLst>
                <a:path w="1700" h="1701" extrusionOk="0">
                  <a:moveTo>
                    <a:pt x="850" y="533"/>
                  </a:moveTo>
                  <a:cubicBezTo>
                    <a:pt x="1026" y="533"/>
                    <a:pt x="1167" y="675"/>
                    <a:pt x="1167" y="851"/>
                  </a:cubicBezTo>
                  <a:cubicBezTo>
                    <a:pt x="1167" y="1026"/>
                    <a:pt x="1026" y="1168"/>
                    <a:pt x="850" y="1168"/>
                  </a:cubicBezTo>
                  <a:cubicBezTo>
                    <a:pt x="674" y="1168"/>
                    <a:pt x="532" y="1026"/>
                    <a:pt x="532" y="851"/>
                  </a:cubicBezTo>
                  <a:cubicBezTo>
                    <a:pt x="532" y="675"/>
                    <a:pt x="674" y="533"/>
                    <a:pt x="850" y="533"/>
                  </a:cubicBezTo>
                  <a:close/>
                  <a:moveTo>
                    <a:pt x="850" y="1"/>
                  </a:moveTo>
                  <a:cubicBezTo>
                    <a:pt x="382" y="1"/>
                    <a:pt x="1" y="383"/>
                    <a:pt x="1" y="851"/>
                  </a:cubicBezTo>
                  <a:cubicBezTo>
                    <a:pt x="1" y="1319"/>
                    <a:pt x="382" y="1700"/>
                    <a:pt x="850" y="1700"/>
                  </a:cubicBezTo>
                  <a:cubicBezTo>
                    <a:pt x="1318" y="1700"/>
                    <a:pt x="1699" y="1319"/>
                    <a:pt x="1699" y="851"/>
                  </a:cubicBezTo>
                  <a:cubicBezTo>
                    <a:pt x="1699" y="383"/>
                    <a:pt x="1318"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3" name="Google Shape;1873;p53"/>
          <p:cNvSpPr txBox="1">
            <a:spLocks noGrp="1"/>
          </p:cNvSpPr>
          <p:nvPr>
            <p:ph type="subTitle" idx="1"/>
          </p:nvPr>
        </p:nvSpPr>
        <p:spPr>
          <a:xfrm>
            <a:off x="540618" y="253641"/>
            <a:ext cx="8215075" cy="1111696"/>
          </a:xfrm>
          <a:prstGeom prst="rect">
            <a:avLst/>
          </a:prstGeom>
        </p:spPr>
        <p:txBody>
          <a:bodyPr spcFirstLastPara="1" wrap="square" lIns="91425" tIns="91425" rIns="91425" bIns="91425" anchor="t" anchorCtr="0">
            <a:noAutofit/>
          </a:bodyPr>
          <a:lstStyle/>
          <a:p>
            <a:pPr marL="139700" indent="0" algn="ctr">
              <a:lnSpc>
                <a:spcPct val="150000"/>
              </a:lnSpc>
              <a:buNone/>
            </a:pPr>
            <a:r>
              <a:rPr lang="en-US" dirty="0"/>
              <a:t>To incorporate the idea of locality in a neural network, we adjust the operations that take place between layers.</a:t>
            </a:r>
          </a:p>
        </p:txBody>
      </p:sp>
      <p:sp>
        <p:nvSpPr>
          <p:cNvPr id="3" name="TextBox 2">
            <a:extLst>
              <a:ext uri="{FF2B5EF4-FFF2-40B4-BE49-F238E27FC236}">
                <a16:creationId xmlns:a16="http://schemas.microsoft.com/office/drawing/2014/main" id="{7E3491AE-46FE-D8B5-FFB7-2A369A56C2B3}"/>
              </a:ext>
            </a:extLst>
          </p:cNvPr>
          <p:cNvSpPr txBox="1"/>
          <p:nvPr/>
        </p:nvSpPr>
        <p:spPr>
          <a:xfrm>
            <a:off x="590722" y="1292733"/>
            <a:ext cx="4544949" cy="1671676"/>
          </a:xfrm>
          <a:prstGeom prst="rect">
            <a:avLst/>
          </a:prstGeom>
          <a:noFill/>
        </p:spPr>
        <p:txBody>
          <a:bodyPr wrap="square">
            <a:spAutoFit/>
          </a:bodyPr>
          <a:lstStyle/>
          <a:p>
            <a:pPr marL="457200" marR="0" lvl="0" indent="-317500" algn="l" defTabSz="914400" rtl="0" eaLnBrk="1" fontAlgn="auto" latinLnBrk="0" hangingPunct="1">
              <a:lnSpc>
                <a:spcPct val="150000"/>
              </a:lnSpc>
              <a:spcBef>
                <a:spcPts val="0"/>
              </a:spcBef>
              <a:spcAft>
                <a:spcPts val="0"/>
              </a:spcAft>
              <a:buClr>
                <a:srgbClr val="AE77D6"/>
              </a:buClr>
              <a:buSzPts val="1000"/>
              <a:buFont typeface="Franklin Gothic Book" panose="020B05030201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Instead of calculating the product between neurons, we will rather </a:t>
            </a:r>
            <a:r>
              <a:rPr kumimoji="0" lang="en-US" sz="1400" b="0" i="1" u="none" strike="noStrike" kern="0" cap="none" spc="0" normalizeH="0" baseline="0" noProof="0" dirty="0">
                <a:ln>
                  <a:noFill/>
                </a:ln>
                <a:solidFill>
                  <a:srgbClr val="FFFFFF"/>
                </a:solidFill>
                <a:effectLst/>
                <a:uLnTx/>
                <a:uFillTx/>
                <a:latin typeface="Montserrat"/>
                <a:sym typeface="Montserrat"/>
              </a:rPr>
              <a:t>utilize rectangular areas</a:t>
            </a:r>
            <a:r>
              <a:rPr kumimoji="0" lang="en-US" sz="1400" b="0" i="0" u="none" strike="noStrike" kern="0" cap="none" spc="0" normalizeH="0" baseline="0" noProof="0" dirty="0">
                <a:ln>
                  <a:noFill/>
                </a:ln>
                <a:solidFill>
                  <a:srgbClr val="FFFFFF"/>
                </a:solidFill>
                <a:effectLst/>
                <a:uLnTx/>
                <a:uFillTx/>
                <a:latin typeface="Montserrat"/>
                <a:sym typeface="Montserrat"/>
              </a:rPr>
              <a:t>, also known as receptive fields or kernels, that pass over the input while performing the operation of </a:t>
            </a:r>
            <a:r>
              <a:rPr kumimoji="0" lang="en-US" sz="1400" b="0" i="0" u="sng" strike="noStrike" kern="0" cap="none" spc="0" normalizeH="0" baseline="0" noProof="0" dirty="0">
                <a:ln>
                  <a:noFill/>
                </a:ln>
                <a:solidFill>
                  <a:srgbClr val="FFFFFF"/>
                </a:solidFill>
                <a:effectLst/>
                <a:uLnTx/>
                <a:uFillTx/>
                <a:latin typeface="Montserrat"/>
                <a:sym typeface="Montserrat"/>
              </a:rPr>
              <a:t>convolution</a:t>
            </a:r>
            <a:r>
              <a:rPr kumimoji="0" lang="en-US" sz="1400" b="0" i="0" u="none" strike="noStrike" kern="0" cap="none" spc="0" normalizeH="0" baseline="0" noProof="0" dirty="0">
                <a:ln>
                  <a:noFill/>
                </a:ln>
                <a:solidFill>
                  <a:srgbClr val="FFFFFF"/>
                </a:solidFill>
                <a:effectLst/>
                <a:uLnTx/>
                <a:uFillTx/>
                <a:latin typeface="Montserrat"/>
                <a:sym typeface="Montserrat"/>
              </a:rPr>
              <a:t>.</a:t>
            </a:r>
          </a:p>
        </p:txBody>
      </p:sp>
      <p:sp>
        <p:nvSpPr>
          <p:cNvPr id="6" name="TextBox 5">
            <a:extLst>
              <a:ext uri="{FF2B5EF4-FFF2-40B4-BE49-F238E27FC236}">
                <a16:creationId xmlns:a16="http://schemas.microsoft.com/office/drawing/2014/main" id="{1ECFCB2E-DAC0-4EA0-0EB9-F05F707B41FC}"/>
              </a:ext>
            </a:extLst>
          </p:cNvPr>
          <p:cNvSpPr txBox="1"/>
          <p:nvPr/>
        </p:nvSpPr>
        <p:spPr>
          <a:xfrm>
            <a:off x="5135671" y="1292733"/>
            <a:ext cx="3846862" cy="1025345"/>
          </a:xfrm>
          <a:prstGeom prst="rect">
            <a:avLst/>
          </a:prstGeom>
          <a:noFill/>
        </p:spPr>
        <p:txBody>
          <a:bodyPr wrap="square">
            <a:spAutoFit/>
          </a:bodyPr>
          <a:lstStyle/>
          <a:p>
            <a:pPr marL="457200" marR="0" lvl="0" indent="-317500" algn="l" defTabSz="914400" rtl="0" eaLnBrk="1" fontAlgn="auto" latinLnBrk="0" hangingPunct="1">
              <a:lnSpc>
                <a:spcPct val="150000"/>
              </a:lnSpc>
              <a:spcBef>
                <a:spcPts val="0"/>
              </a:spcBef>
              <a:spcAft>
                <a:spcPts val="0"/>
              </a:spcAft>
              <a:buClr>
                <a:srgbClr val="AE77D6"/>
              </a:buClr>
              <a:buSzPts val="1000"/>
              <a:buFont typeface="Franklin Gothic Book" panose="020B05030201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Montserrat"/>
                <a:sym typeface="Montserrat"/>
              </a:rPr>
              <a:t>Convolution between the input and a kernel leads to a smaller image in terms of dimensions.</a:t>
            </a:r>
          </a:p>
        </p:txBody>
      </p:sp>
      <p:pic>
        <p:nvPicPr>
          <p:cNvPr id="11" name="Picture 10">
            <a:extLst>
              <a:ext uri="{FF2B5EF4-FFF2-40B4-BE49-F238E27FC236}">
                <a16:creationId xmlns:a16="http://schemas.microsoft.com/office/drawing/2014/main" id="{7D4CE586-2D27-6C7E-CD2B-1DEF47E63BD3}"/>
              </a:ext>
            </a:extLst>
          </p:cNvPr>
          <p:cNvPicPr>
            <a:picLocks noChangeAspect="1"/>
          </p:cNvPicPr>
          <p:nvPr/>
        </p:nvPicPr>
        <p:blipFill>
          <a:blip r:embed="rId3"/>
          <a:srcRect/>
          <a:stretch/>
        </p:blipFill>
        <p:spPr>
          <a:xfrm>
            <a:off x="3076437" y="3218183"/>
            <a:ext cx="2991125" cy="1671676"/>
          </a:xfrm>
          <a:prstGeom prst="rect">
            <a:avLst/>
          </a:prstGeom>
        </p:spPr>
      </p:pic>
    </p:spTree>
    <p:extLst>
      <p:ext uri="{BB962C8B-B14F-4D97-AF65-F5344CB8AC3E}">
        <p14:creationId xmlns:p14="http://schemas.microsoft.com/office/powerpoint/2010/main" val="157756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pic>
        <p:nvPicPr>
          <p:cNvPr id="1883" name="Google Shape;1883;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87" name="Google Shape;1887;p53"/>
          <p:cNvPicPr preferRelativeResize="0"/>
          <p:nvPr/>
        </p:nvPicPr>
        <p:blipFill rotWithShape="1">
          <a:blip r:embed="rId4">
            <a:alphaModFix/>
          </a:blip>
          <a:srcRect l="25537" t="7152" r="23467" b="5838"/>
          <a:stretch/>
        </p:blipFill>
        <p:spPr>
          <a:xfrm>
            <a:off x="6634726" y="778425"/>
            <a:ext cx="1671077" cy="1603800"/>
          </a:xfrm>
          <a:prstGeom prst="rect">
            <a:avLst/>
          </a:prstGeom>
          <a:noFill/>
          <a:ln>
            <a:noFill/>
          </a:ln>
        </p:spPr>
      </p:pic>
      <p:sp>
        <p:nvSpPr>
          <p:cNvPr id="10" name="Google Shape;1873;p53">
            <a:extLst>
              <a:ext uri="{FF2B5EF4-FFF2-40B4-BE49-F238E27FC236}">
                <a16:creationId xmlns:a16="http://schemas.microsoft.com/office/drawing/2014/main" id="{82D916B4-7629-8287-AD20-C2FF2E625507}"/>
              </a:ext>
            </a:extLst>
          </p:cNvPr>
          <p:cNvSpPr txBox="1">
            <a:spLocks noGrp="1"/>
          </p:cNvSpPr>
          <p:nvPr>
            <p:ph type="subTitle" idx="1"/>
          </p:nvPr>
        </p:nvSpPr>
        <p:spPr>
          <a:xfrm>
            <a:off x="540618" y="253641"/>
            <a:ext cx="8215075" cy="1111696"/>
          </a:xfrm>
          <a:prstGeom prst="rect">
            <a:avLst/>
          </a:prstGeom>
        </p:spPr>
        <p:txBody>
          <a:bodyPr spcFirstLastPara="1" wrap="square" lIns="91425" tIns="91425" rIns="91425" bIns="91425" anchor="t" anchorCtr="0">
            <a:noAutofit/>
          </a:bodyPr>
          <a:lstStyle/>
          <a:p>
            <a:pPr marL="139700" indent="0" algn="ctr">
              <a:lnSpc>
                <a:spcPct val="150000"/>
              </a:lnSpc>
              <a:buNone/>
            </a:pPr>
            <a:r>
              <a:rPr lang="en-US" dirty="0"/>
              <a:t>To incorporate the idea of translation invariance, we force the weights of a kernel to be shared across the input.</a:t>
            </a:r>
          </a:p>
        </p:txBody>
      </p:sp>
      <p:pic>
        <p:nvPicPr>
          <p:cNvPr id="12" name="Picture 11" descr="A close up of a grey wall&#10;&#10;Description automatically generated">
            <a:extLst>
              <a:ext uri="{FF2B5EF4-FFF2-40B4-BE49-F238E27FC236}">
                <a16:creationId xmlns:a16="http://schemas.microsoft.com/office/drawing/2014/main" id="{8E0E1108-1267-CCD5-C67C-EDE53F739CEE}"/>
              </a:ext>
            </a:extLst>
          </p:cNvPr>
          <p:cNvPicPr>
            <a:picLocks noChangeAspect="1"/>
          </p:cNvPicPr>
          <p:nvPr/>
        </p:nvPicPr>
        <p:blipFill>
          <a:blip r:embed="rId5"/>
          <a:stretch>
            <a:fillRect/>
          </a:stretch>
        </p:blipFill>
        <p:spPr>
          <a:xfrm>
            <a:off x="685800" y="2084535"/>
            <a:ext cx="7772400" cy="2777337"/>
          </a:xfrm>
          <a:prstGeom prst="rect">
            <a:avLst/>
          </a:prstGeom>
          <a:effectLst>
            <a:softEdge rad="63500"/>
          </a:effectLst>
        </p:spPr>
      </p:pic>
    </p:spTree>
    <p:extLst>
      <p:ext uri="{BB962C8B-B14F-4D97-AF65-F5344CB8AC3E}">
        <p14:creationId xmlns:p14="http://schemas.microsoft.com/office/powerpoint/2010/main" val="1792085118"/>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2368</TotalTime>
  <Words>2212</Words>
  <Application>Microsoft Macintosh PowerPoint</Application>
  <PresentationFormat>On-screen Show (16:9)</PresentationFormat>
  <Paragraphs>206</Paragraphs>
  <Slides>43</Slides>
  <Notes>43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Montserrat Black</vt:lpstr>
      <vt:lpstr>Franklin Gothic Book</vt:lpstr>
      <vt:lpstr>Bebas Neue</vt:lpstr>
      <vt:lpstr>Montserrat</vt:lpstr>
      <vt:lpstr>Anaheim</vt:lpstr>
      <vt:lpstr>Arial</vt:lpstr>
      <vt:lpstr>Artificial Intelligence (AI) Technology Consulting by Slidesgo</vt:lpstr>
      <vt:lpstr>CONVOLUTIONAL AUTOENCODERS</vt:lpstr>
      <vt:lpstr>TABLE OF CONTENTS</vt:lpstr>
      <vt:lpstr>01</vt:lpstr>
      <vt:lpstr>PowerPoint Presentation</vt:lpstr>
      <vt:lpstr>02</vt:lpstr>
      <vt:lpstr>PowerPoint Presentation</vt:lpstr>
      <vt:lpstr>IMAGE FEATURES</vt:lpstr>
      <vt:lpstr>PowerPoint Presentation</vt:lpstr>
      <vt:lpstr>PowerPoint Presentation</vt:lpstr>
      <vt:lpstr>PowerPoint Presentation</vt:lpstr>
      <vt:lpstr>Padding</vt:lpstr>
      <vt:lpstr>Strides</vt:lpstr>
      <vt:lpstr>Pooling</vt:lpstr>
      <vt:lpstr>Dilation</vt:lpstr>
      <vt:lpstr>03</vt:lpstr>
      <vt:lpstr>PowerPoint Presentation</vt:lpstr>
      <vt:lpstr>PowerPoint Presentation</vt:lpstr>
      <vt:lpstr>04</vt:lpstr>
      <vt:lpstr>Cancer Detection</vt:lpstr>
      <vt:lpstr>Medical Image Denoising</vt:lpstr>
      <vt:lpstr>05</vt:lpstr>
      <vt:lpstr>vs. PCA</vt:lpstr>
      <vt:lpstr>vs. PCA</vt:lpstr>
      <vt:lpstr>Image Coloring</vt:lpstr>
      <vt:lpstr>But Why?</vt:lpstr>
      <vt:lpstr>PowerPoint Presentation</vt:lpstr>
      <vt:lpstr>PowerPoint Presentation</vt:lpstr>
      <vt:lpstr>Data and Preprocessing</vt:lpstr>
      <vt:lpstr>Architecture and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Improvements &amp; Steps</vt:lpstr>
      <vt:lpstr>Acknowledgements</vt:lpstr>
      <vt:lpstr>Information Sources</vt:lpstr>
      <vt:lpstr>Image Sources</vt:lpstr>
      <vt:lpstr>THANKS!</vt:lpstr>
      <vt:lpstr>Backup Slides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AUTOENCODERS PROJECT PROPOSAL</dc:title>
  <cp:lastModifiedBy>Gupta, Nitin</cp:lastModifiedBy>
  <cp:revision>74</cp:revision>
  <dcterms:modified xsi:type="dcterms:W3CDTF">2023-12-05T16:36:51Z</dcterms:modified>
</cp:coreProperties>
</file>